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Open Sans Bold" charset="1" panose="00000000000000000000"/>
      <p:regular r:id="rId13"/>
    </p:embeddedFont>
    <p:embeddedFont>
      <p:font typeface="Barlow SemiCondensed Bold" charset="1" panose="00000806000000000000"/>
      <p:regular r:id="rId14"/>
    </p:embeddedFont>
    <p:embeddedFont>
      <p:font typeface="Barlow SemiCondensed Semi-Bold" charset="1" panose="00000706000000000000"/>
      <p:regular r:id="rId15"/>
    </p:embeddedFont>
    <p:embeddedFont>
      <p:font typeface="Open Sans Semi-Bold" charset="1" panose="00000000000000000000"/>
      <p:regular r:id="rId16"/>
    </p:embeddedFont>
    <p:embeddedFont>
      <p:font typeface="Bree Serif" charset="1" panose="02000503040000020004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ent.univ-tlse2.fr/accueil-personnel/personnels/action-sociale-et-culturelle/dossier-unique" TargetMode="External" Type="http://schemas.openxmlformats.org/officeDocument/2006/relationships/hyperlink"/><Relationship Id="rId11" Target="../media/image9.png" Type="http://schemas.openxmlformats.org/officeDocument/2006/relationships/image"/><Relationship Id="rId12" Target="../media/image10.png" Type="http://schemas.openxmlformats.org/officeDocument/2006/relationships/image"/><Relationship Id="rId13" Target="https://ent.univ-tlse2.fr/accueil-personnel/personnels/action-sociale-et-culturelle/dossier-unique" TargetMode="External" Type="http://schemas.openxmlformats.org/officeDocument/2006/relationships/hyperlink"/><Relationship Id="rId14" Target="../media/image11.png" Type="http://schemas.openxmlformats.org/officeDocument/2006/relationships/image"/><Relationship Id="rId15" Target="../media/image12.svg" Type="http://schemas.openxmlformats.org/officeDocument/2006/relationships/image"/><Relationship Id="rId16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ent.univ-tlse2.fr/accueil-personnel/personnels/action-sociale-et-culturelle/activites-sportives-et-culturelles-1er-semestre" TargetMode="External" Type="http://schemas.openxmlformats.org/officeDocument/2006/relationships/hyperlink"/><Relationship Id="rId11" Target="https://ent.univ-tlse2.fr/accueil-personnel/personnels/action-sociale-et-culturelle/activites-sportives-et-culturelles-2eme-semestre-1" TargetMode="External" Type="http://schemas.openxmlformats.org/officeDocument/2006/relationships/hyperlink"/><Relationship Id="rId12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4.png" Type="http://schemas.openxmlformats.org/officeDocument/2006/relationships/image"/><Relationship Id="rId9" Target="../media/image15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11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6.png" Type="http://schemas.openxmlformats.org/officeDocument/2006/relationships/image"/><Relationship Id="rId5" Target="../media/image17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ent.univ-tlse2.fr/accueil-personnel/personnels/action-sociale-et-culturelle/action-sociale-culturelle-30-actualites" TargetMode="External" Type="http://schemas.openxmlformats.org/officeDocument/2006/relationships/hyperlink"/><Relationship Id="rId11" Target="../media/image11.png" Type="http://schemas.openxmlformats.org/officeDocument/2006/relationships/image"/><Relationship Id="rId12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8.png" Type="http://schemas.openxmlformats.org/officeDocument/2006/relationships/image"/><Relationship Id="rId9" Target="../media/image19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ent.univ-tlse2.fr/accueil-personnel/personnels/action-sociale-et-culturelle/action-sociale-culturelle-30-actualites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20.png" Type="http://schemas.openxmlformats.org/officeDocument/2006/relationships/image"/><Relationship Id="rId9" Target="../media/image21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ent.univ-tlse2.fr/accueil-personnel/personnels/action-sociale-et-culturelle/action-sociale-culturelle-30-actualites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22.png" Type="http://schemas.openxmlformats.org/officeDocument/2006/relationships/image"/><Relationship Id="rId9" Target="../media/image23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ent.univ-tlse2.fr/accueil-personnel/personnels/action-sociale-et-culturelle/action-sociale-culturelle-30-actualites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24.png" Type="http://schemas.openxmlformats.org/officeDocument/2006/relationships/image"/><Relationship Id="rId5" Target="../media/image25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5574094" y="583909"/>
          <a:ext cx="12167679" cy="8998641"/>
        </p:xfrm>
        <a:graphic>
          <a:graphicData uri="http://schemas.openxmlformats.org/drawingml/2006/table">
            <a:tbl>
              <a:tblPr/>
              <a:tblGrid>
                <a:gridCol w="1738240"/>
                <a:gridCol w="1738240"/>
                <a:gridCol w="1738240"/>
                <a:gridCol w="1738240"/>
                <a:gridCol w="1738240"/>
                <a:gridCol w="1738240"/>
                <a:gridCol w="1738240"/>
              </a:tblGrid>
              <a:tr h="59638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Lundi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Mardi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Mercredi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Jeudi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Vendredi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Samedi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Dimanche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5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5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5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56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A9F1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  <a:tr h="143529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</a:tbl>
          </a:graphicData>
        </a:graphic>
      </p:graphicFrame>
      <p:sp>
        <p:nvSpPr>
          <p:cNvPr name="Freeform 3" id="3"/>
          <p:cNvSpPr/>
          <p:nvPr/>
        </p:nvSpPr>
        <p:spPr>
          <a:xfrm flipH="false" flipV="false" rot="0">
            <a:off x="-458360" y="7598433"/>
            <a:ext cx="3319734" cy="3319734"/>
          </a:xfrm>
          <a:custGeom>
            <a:avLst/>
            <a:gdLst/>
            <a:ahLst/>
            <a:cxnLst/>
            <a:rect r="r" b="b" t="t" l="l"/>
            <a:pathLst>
              <a:path h="3319734" w="3319734">
                <a:moveTo>
                  <a:pt x="0" y="0"/>
                </a:moveTo>
                <a:lnTo>
                  <a:pt x="3319734" y="0"/>
                </a:lnTo>
                <a:lnTo>
                  <a:pt x="3319734" y="3319734"/>
                </a:lnTo>
                <a:lnTo>
                  <a:pt x="0" y="33197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38630" y="715925"/>
            <a:ext cx="3404111" cy="8077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4"/>
              </a:lnSpc>
              <a:spcBef>
                <a:spcPct val="0"/>
              </a:spcBef>
            </a:pPr>
            <a:r>
              <a:rPr lang="en-US" b="true" sz="6094" spc="-243">
                <a:solidFill>
                  <a:srgbClr val="141414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JANVIER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691413" y="601625"/>
            <a:ext cx="352210" cy="197237"/>
          </a:xfrm>
          <a:custGeom>
            <a:avLst/>
            <a:gdLst/>
            <a:ahLst/>
            <a:cxnLst/>
            <a:rect r="r" b="b" t="t" l="l"/>
            <a:pathLst>
              <a:path h="197237" w="352210">
                <a:moveTo>
                  <a:pt x="0" y="0"/>
                </a:moveTo>
                <a:lnTo>
                  <a:pt x="352209" y="0"/>
                </a:lnTo>
                <a:lnTo>
                  <a:pt x="352209" y="197237"/>
                </a:lnTo>
                <a:lnTo>
                  <a:pt x="0" y="1972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-458360" y="2249380"/>
            <a:ext cx="5247819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438630" y="1469942"/>
            <a:ext cx="3667355" cy="4603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500"/>
              </a:lnSpc>
              <a:spcBef>
                <a:spcPct val="0"/>
              </a:spcBef>
            </a:pPr>
            <a:r>
              <a:rPr lang="en-US" b="true" sz="3500" spc="-140">
                <a:solidFill>
                  <a:srgbClr val="A84C2A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Calendrier du SCASC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5400000">
            <a:off x="3277435" y="1377242"/>
            <a:ext cx="1783078" cy="489536"/>
          </a:xfrm>
          <a:custGeom>
            <a:avLst/>
            <a:gdLst/>
            <a:ahLst/>
            <a:cxnLst/>
            <a:rect r="r" b="b" t="t" l="l"/>
            <a:pathLst>
              <a:path h="489536" w="1783078">
                <a:moveTo>
                  <a:pt x="0" y="0"/>
                </a:moveTo>
                <a:lnTo>
                  <a:pt x="1783078" y="0"/>
                </a:lnTo>
                <a:lnTo>
                  <a:pt x="1783078" y="489536"/>
                </a:lnTo>
                <a:lnTo>
                  <a:pt x="0" y="4895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9" id="9"/>
          <p:cNvSpPr/>
          <p:nvPr/>
        </p:nvSpPr>
        <p:spPr>
          <a:xfrm>
            <a:off x="-819298" y="9409005"/>
            <a:ext cx="5270001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0" id="10"/>
          <p:cNvGrpSpPr/>
          <p:nvPr/>
        </p:nvGrpSpPr>
        <p:grpSpPr>
          <a:xfrm rot="0">
            <a:off x="-773309" y="2339027"/>
            <a:ext cx="5562767" cy="2476506"/>
            <a:chOff x="0" y="0"/>
            <a:chExt cx="7417023" cy="3302008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1319292" y="0"/>
              <a:ext cx="1378875" cy="884987"/>
            </a:xfrm>
            <a:custGeom>
              <a:avLst/>
              <a:gdLst/>
              <a:ahLst/>
              <a:cxnLst/>
              <a:rect r="r" b="b" t="t" l="l"/>
              <a:pathLst>
                <a:path h="884987" w="1378875">
                  <a:moveTo>
                    <a:pt x="0" y="0"/>
                  </a:moveTo>
                  <a:lnTo>
                    <a:pt x="1378875" y="0"/>
                  </a:lnTo>
                  <a:lnTo>
                    <a:pt x="1378875" y="884987"/>
                  </a:lnTo>
                  <a:lnTo>
                    <a:pt x="0" y="8849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12" id="12"/>
            <p:cNvSpPr/>
            <p:nvPr/>
          </p:nvSpPr>
          <p:spPr>
            <a:xfrm>
              <a:off x="0" y="3276608"/>
              <a:ext cx="7026669" cy="0"/>
            </a:xfrm>
            <a:prstGeom prst="line">
              <a:avLst/>
            </a:prstGeom>
            <a:ln cap="flat" w="50800">
              <a:solidFill>
                <a:srgbClr val="141414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3" id="13"/>
            <p:cNvGrpSpPr/>
            <p:nvPr/>
          </p:nvGrpSpPr>
          <p:grpSpPr>
            <a:xfrm rot="0">
              <a:off x="1608152" y="962266"/>
              <a:ext cx="5808871" cy="2339742"/>
              <a:chOff x="0" y="0"/>
              <a:chExt cx="1464224" cy="589742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1464224" cy="589742"/>
              </a:xfrm>
              <a:custGeom>
                <a:avLst/>
                <a:gdLst/>
                <a:ahLst/>
                <a:cxnLst/>
                <a:rect r="r" b="b" t="t" l="l"/>
                <a:pathLst>
                  <a:path h="589742" w="1464224">
                    <a:moveTo>
                      <a:pt x="1464224" y="10662"/>
                    </a:moveTo>
                    <a:lnTo>
                      <a:pt x="1464224" y="579080"/>
                    </a:lnTo>
                    <a:cubicBezTo>
                      <a:pt x="1464224" y="584969"/>
                      <a:pt x="1459450" y="589742"/>
                      <a:pt x="1453562" y="589742"/>
                    </a:cubicBezTo>
                    <a:lnTo>
                      <a:pt x="10662" y="589742"/>
                    </a:lnTo>
                    <a:cubicBezTo>
                      <a:pt x="7834" y="589742"/>
                      <a:pt x="5122" y="588619"/>
                      <a:pt x="3123" y="586620"/>
                    </a:cubicBezTo>
                    <a:cubicBezTo>
                      <a:pt x="1123" y="584620"/>
                      <a:pt x="0" y="581908"/>
                      <a:pt x="0" y="579080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28575"/>
                <a:ext cx="1464224" cy="618317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TextBox 16" id="16"/>
            <p:cNvSpPr txBox="true"/>
            <p:nvPr/>
          </p:nvSpPr>
          <p:spPr>
            <a:xfrm rot="0">
              <a:off x="2211329" y="1572808"/>
              <a:ext cx="4815340" cy="11519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Retrouvez toutes les informations sur le dossier unique sur l’ENT via </a:t>
              </a:r>
              <a:r>
                <a:rPr lang="en-US" b="true" sz="1699" spc="-33" u="sng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  <a:hlinkClick r:id="rId10" tooltip="https://ent.univ-tlse2.fr/accueil-personnel/personnels/action-sociale-et-culturelle/dossier-unique"/>
                </a:rPr>
                <a:t>ce lien</a:t>
              </a: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.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1608152" y="135708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Divers</a:t>
              </a: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8648748" y="4023600"/>
            <a:ext cx="355056" cy="1198040"/>
          </a:xfrm>
          <a:custGeom>
            <a:avLst/>
            <a:gdLst/>
            <a:ahLst/>
            <a:cxnLst/>
            <a:rect r="r" b="b" t="t" l="l"/>
            <a:pathLst>
              <a:path h="1198040" w="355056">
                <a:moveTo>
                  <a:pt x="0" y="0"/>
                </a:moveTo>
                <a:lnTo>
                  <a:pt x="355055" y="0"/>
                </a:lnTo>
                <a:lnTo>
                  <a:pt x="355055" y="1198040"/>
                </a:lnTo>
                <a:lnTo>
                  <a:pt x="0" y="119804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8413136" y="7081698"/>
            <a:ext cx="635661" cy="953492"/>
          </a:xfrm>
          <a:custGeom>
            <a:avLst/>
            <a:gdLst/>
            <a:ahLst/>
            <a:cxnLst/>
            <a:rect r="r" b="b" t="t" l="l"/>
            <a:pathLst>
              <a:path h="953492" w="635661">
                <a:moveTo>
                  <a:pt x="0" y="0"/>
                </a:moveTo>
                <a:lnTo>
                  <a:pt x="635662" y="0"/>
                </a:lnTo>
                <a:lnTo>
                  <a:pt x="635662" y="953492"/>
                </a:lnTo>
                <a:lnTo>
                  <a:pt x="0" y="953492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10780019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511240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242462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5973683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780019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586355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2511240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7317576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4242462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048798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7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5973683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0780019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586355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2511240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7317576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4242462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9048798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14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5973683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18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0780019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586355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2511240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7317576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4242462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9048798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5973683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0780019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586355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2511240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30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7317576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27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4242462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31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9048798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</a:p>
        </p:txBody>
      </p:sp>
      <p:sp>
        <p:nvSpPr>
          <p:cNvPr name="TextBox 51" id="51"/>
          <p:cNvSpPr txBox="true"/>
          <p:nvPr/>
        </p:nvSpPr>
        <p:spPr>
          <a:xfrm rot="5400000">
            <a:off x="3664342" y="1037173"/>
            <a:ext cx="1477472" cy="5939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92"/>
              </a:lnSpc>
            </a:pPr>
            <a:r>
              <a:rPr lang="en-US" b="true" sz="4638" spc="-185">
                <a:solidFill>
                  <a:srgbClr val="A84C2A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2026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5613461" y="4485750"/>
            <a:ext cx="1721642" cy="488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-28" u="sng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  <a:hlinkClick r:id="rId13" tooltip="https://ent.univ-tlse2.fr/accueil-personnel/personnels/action-sociale-et-culturelle/dossier-unique"/>
              </a:rPr>
              <a:t>Ouverture Dossier Unique 2026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9048798" y="7577181"/>
            <a:ext cx="1763917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Custome</a:t>
            </a: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r Review</a:t>
            </a:r>
          </a:p>
        </p:txBody>
      </p:sp>
      <p:grpSp>
        <p:nvGrpSpPr>
          <p:cNvPr name="Group 54" id="54"/>
          <p:cNvGrpSpPr/>
          <p:nvPr/>
        </p:nvGrpSpPr>
        <p:grpSpPr>
          <a:xfrm rot="0">
            <a:off x="222124" y="4981517"/>
            <a:ext cx="4567334" cy="4427489"/>
            <a:chOff x="0" y="0"/>
            <a:chExt cx="6089779" cy="5903318"/>
          </a:xfrm>
        </p:grpSpPr>
        <p:grpSp>
          <p:nvGrpSpPr>
            <p:cNvPr name="Group 55" id="55"/>
            <p:cNvGrpSpPr/>
            <p:nvPr/>
          </p:nvGrpSpPr>
          <p:grpSpPr>
            <a:xfrm rot="0">
              <a:off x="280908" y="1041328"/>
              <a:ext cx="5808871" cy="4861990"/>
              <a:chOff x="0" y="0"/>
              <a:chExt cx="1464224" cy="1225486"/>
            </a:xfrm>
          </p:grpSpPr>
          <p:sp>
            <p:nvSpPr>
              <p:cNvPr name="Freeform 56" id="56"/>
              <p:cNvSpPr/>
              <p:nvPr/>
            </p:nvSpPr>
            <p:spPr>
              <a:xfrm flipH="false" flipV="false" rot="0">
                <a:off x="0" y="0"/>
                <a:ext cx="1464224" cy="1225486"/>
              </a:xfrm>
              <a:custGeom>
                <a:avLst/>
                <a:gdLst/>
                <a:ahLst/>
                <a:cxnLst/>
                <a:rect r="r" b="b" t="t" l="l"/>
                <a:pathLst>
                  <a:path h="1225486" w="1464224">
                    <a:moveTo>
                      <a:pt x="1464224" y="10662"/>
                    </a:moveTo>
                    <a:lnTo>
                      <a:pt x="1464224" y="1214824"/>
                    </a:lnTo>
                    <a:cubicBezTo>
                      <a:pt x="1464224" y="1217652"/>
                      <a:pt x="1463101" y="1220364"/>
                      <a:pt x="1461101" y="1222363"/>
                    </a:cubicBezTo>
                    <a:cubicBezTo>
                      <a:pt x="1459102" y="1224363"/>
                      <a:pt x="1456390" y="1225486"/>
                      <a:pt x="1453562" y="1225486"/>
                    </a:cubicBezTo>
                    <a:lnTo>
                      <a:pt x="10662" y="1225486"/>
                    </a:lnTo>
                    <a:cubicBezTo>
                      <a:pt x="4774" y="1225486"/>
                      <a:pt x="0" y="1220713"/>
                      <a:pt x="0" y="1214824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57" id="57"/>
              <p:cNvSpPr txBox="true"/>
              <p:nvPr/>
            </p:nvSpPr>
            <p:spPr>
              <a:xfrm>
                <a:off x="0" y="-28575"/>
                <a:ext cx="1464224" cy="1254061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Freeform 58" id="58"/>
            <p:cNvSpPr/>
            <p:nvPr/>
          </p:nvSpPr>
          <p:spPr>
            <a:xfrm flipH="false" flipV="false" rot="0">
              <a:off x="0" y="0"/>
              <a:ext cx="1545600" cy="840244"/>
            </a:xfrm>
            <a:custGeom>
              <a:avLst/>
              <a:gdLst/>
              <a:ahLst/>
              <a:cxnLst/>
              <a:rect r="r" b="b" t="t" l="l"/>
              <a:pathLst>
                <a:path h="840244" w="1545600">
                  <a:moveTo>
                    <a:pt x="0" y="0"/>
                  </a:moveTo>
                  <a:lnTo>
                    <a:pt x="1545600" y="0"/>
                  </a:lnTo>
                  <a:lnTo>
                    <a:pt x="1545600" y="840244"/>
                  </a:lnTo>
                  <a:lnTo>
                    <a:pt x="0" y="8402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9" id="59"/>
            <p:cNvSpPr txBox="true"/>
            <p:nvPr/>
          </p:nvSpPr>
          <p:spPr>
            <a:xfrm rot="0">
              <a:off x="288860" y="99272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Infos Pratiques</a:t>
              </a:r>
            </a:p>
          </p:txBody>
        </p:sp>
        <p:sp>
          <p:nvSpPr>
            <p:cNvPr name="TextBox 60" id="60"/>
            <p:cNvSpPr txBox="true"/>
            <p:nvPr/>
          </p:nvSpPr>
          <p:spPr>
            <a:xfrm rot="0">
              <a:off x="840196" y="1307457"/>
              <a:ext cx="4797910" cy="430115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Les inscriptions pour le prêt de matériel de ski ont débuté le 13 janvier et se sont terminées le 13 février. Cette opération a lieu chaque année à la même période.</a:t>
              </a:r>
            </a:p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Les forfaits de ski sont proposés à la vente chaque année sur deux périodes : deux semaines en décembre et deux semaines en février.</a:t>
              </a:r>
            </a:p>
          </p:txBody>
        </p:sp>
      </p:grpSp>
      <p:sp>
        <p:nvSpPr>
          <p:cNvPr name="TextBox 61" id="61"/>
          <p:cNvSpPr txBox="true"/>
          <p:nvPr/>
        </p:nvSpPr>
        <p:spPr>
          <a:xfrm rot="0">
            <a:off x="7425855" y="4030351"/>
            <a:ext cx="1222893" cy="12310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-28" u="sng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Début inscription prêt matériel Ski et forfaits ski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7425855" y="6972344"/>
            <a:ext cx="987282" cy="9834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-28" u="sng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Fin inscription forfaits de ski</a:t>
            </a:r>
          </a:p>
        </p:txBody>
      </p:sp>
      <p:grpSp>
        <p:nvGrpSpPr>
          <p:cNvPr name="Group 63" id="63"/>
          <p:cNvGrpSpPr/>
          <p:nvPr/>
        </p:nvGrpSpPr>
        <p:grpSpPr>
          <a:xfrm rot="0">
            <a:off x="0" y="9814321"/>
            <a:ext cx="18288000" cy="472679"/>
            <a:chOff x="0" y="0"/>
            <a:chExt cx="6554006" cy="169397"/>
          </a:xfrm>
        </p:grpSpPr>
        <p:sp>
          <p:nvSpPr>
            <p:cNvPr name="Freeform 64" id="64"/>
            <p:cNvSpPr/>
            <p:nvPr/>
          </p:nvSpPr>
          <p:spPr>
            <a:xfrm flipH="false" flipV="false" rot="0">
              <a:off x="0" y="0"/>
              <a:ext cx="6554006" cy="169397"/>
            </a:xfrm>
            <a:custGeom>
              <a:avLst/>
              <a:gdLst/>
              <a:ahLst/>
              <a:cxnLst/>
              <a:rect r="r" b="b" t="t" l="l"/>
              <a:pathLst>
                <a:path h="169397" w="6554006">
                  <a:moveTo>
                    <a:pt x="0" y="0"/>
                  </a:moveTo>
                  <a:lnTo>
                    <a:pt x="6554006" y="0"/>
                  </a:lnTo>
                  <a:lnTo>
                    <a:pt x="6554006" y="169397"/>
                  </a:lnTo>
                  <a:lnTo>
                    <a:pt x="0" y="169397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65" id="65"/>
            <p:cNvSpPr txBox="true"/>
            <p:nvPr/>
          </p:nvSpPr>
          <p:spPr>
            <a:xfrm>
              <a:off x="0" y="-28575"/>
              <a:ext cx="6554006" cy="1979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66" id="66"/>
          <p:cNvSpPr txBox="true"/>
          <p:nvPr/>
        </p:nvSpPr>
        <p:spPr>
          <a:xfrm rot="0">
            <a:off x="16424441" y="9892287"/>
            <a:ext cx="1669717" cy="2806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79"/>
              </a:lnSpc>
              <a:spcBef>
                <a:spcPct val="0"/>
              </a:spcBef>
            </a:pPr>
            <a:r>
              <a:rPr lang="en-US" sz="1699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SCASC</a:t>
            </a:r>
          </a:p>
        </p:txBody>
      </p:sp>
      <p:sp>
        <p:nvSpPr>
          <p:cNvPr name="Freeform 67" id="67"/>
          <p:cNvSpPr/>
          <p:nvPr/>
        </p:nvSpPr>
        <p:spPr>
          <a:xfrm flipH="false" flipV="false" rot="0">
            <a:off x="222124" y="9864552"/>
            <a:ext cx="1560124" cy="364679"/>
          </a:xfrm>
          <a:custGeom>
            <a:avLst/>
            <a:gdLst/>
            <a:ahLst/>
            <a:cxnLst/>
            <a:rect r="r" b="b" t="t" l="l"/>
            <a:pathLst>
              <a:path h="364679" w="1560124">
                <a:moveTo>
                  <a:pt x="0" y="0"/>
                </a:moveTo>
                <a:lnTo>
                  <a:pt x="1560124" y="0"/>
                </a:lnTo>
                <a:lnTo>
                  <a:pt x="1560124" y="364679"/>
                </a:lnTo>
                <a:lnTo>
                  <a:pt x="0" y="364679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5574094" y="583909"/>
          <a:ext cx="12167679" cy="8956914"/>
        </p:xfrm>
        <a:graphic>
          <a:graphicData uri="http://schemas.openxmlformats.org/drawingml/2006/table">
            <a:tbl>
              <a:tblPr/>
              <a:tblGrid>
                <a:gridCol w="1738240"/>
                <a:gridCol w="1738240"/>
                <a:gridCol w="1738240"/>
                <a:gridCol w="1738240"/>
                <a:gridCol w="1738240"/>
                <a:gridCol w="1738240"/>
                <a:gridCol w="1738240"/>
              </a:tblGrid>
              <a:tr h="59639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Lundi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Mardi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Mercredi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Jeudi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Vendredi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Samedi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Dimanche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</a:tr>
              <a:tr h="139342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42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42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42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7DA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42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  <a:tr h="139342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</a:tbl>
          </a:graphicData>
        </a:graphic>
      </p:graphicFrame>
      <p:sp>
        <p:nvSpPr>
          <p:cNvPr name="Freeform 3" id="3"/>
          <p:cNvSpPr/>
          <p:nvPr/>
        </p:nvSpPr>
        <p:spPr>
          <a:xfrm flipH="false" flipV="false" rot="0">
            <a:off x="-458360" y="7598433"/>
            <a:ext cx="3319734" cy="3319734"/>
          </a:xfrm>
          <a:custGeom>
            <a:avLst/>
            <a:gdLst/>
            <a:ahLst/>
            <a:cxnLst/>
            <a:rect r="r" b="b" t="t" l="l"/>
            <a:pathLst>
              <a:path h="3319734" w="3319734">
                <a:moveTo>
                  <a:pt x="0" y="0"/>
                </a:moveTo>
                <a:lnTo>
                  <a:pt x="3319734" y="0"/>
                </a:lnTo>
                <a:lnTo>
                  <a:pt x="3319734" y="3319734"/>
                </a:lnTo>
                <a:lnTo>
                  <a:pt x="0" y="33197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38630" y="715925"/>
            <a:ext cx="3485576" cy="8077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4"/>
              </a:lnSpc>
              <a:spcBef>
                <a:spcPct val="0"/>
              </a:spcBef>
            </a:pPr>
            <a:r>
              <a:rPr lang="en-US" b="true" sz="6094" spc="-243">
                <a:solidFill>
                  <a:srgbClr val="141414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FÉVRIER</a:t>
            </a:r>
          </a:p>
        </p:txBody>
      </p:sp>
      <p:sp>
        <p:nvSpPr>
          <p:cNvPr name="AutoShape 5" id="5"/>
          <p:cNvSpPr/>
          <p:nvPr/>
        </p:nvSpPr>
        <p:spPr>
          <a:xfrm>
            <a:off x="-458360" y="2249380"/>
            <a:ext cx="5247819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438630" y="1469942"/>
            <a:ext cx="3667355" cy="4603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500"/>
              </a:lnSpc>
              <a:spcBef>
                <a:spcPct val="0"/>
              </a:spcBef>
            </a:pPr>
            <a:r>
              <a:rPr lang="en-US" b="true" sz="3500" spc="-140">
                <a:solidFill>
                  <a:srgbClr val="A84C2A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Calendrier du SCASC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5400000">
            <a:off x="3277435" y="1377242"/>
            <a:ext cx="1783078" cy="489536"/>
          </a:xfrm>
          <a:custGeom>
            <a:avLst/>
            <a:gdLst/>
            <a:ahLst/>
            <a:cxnLst/>
            <a:rect r="r" b="b" t="t" l="l"/>
            <a:pathLst>
              <a:path h="489536" w="1783078">
                <a:moveTo>
                  <a:pt x="0" y="0"/>
                </a:moveTo>
                <a:lnTo>
                  <a:pt x="1783078" y="0"/>
                </a:lnTo>
                <a:lnTo>
                  <a:pt x="1783078" y="489536"/>
                </a:lnTo>
                <a:lnTo>
                  <a:pt x="0" y="489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21986" y="2605190"/>
            <a:ext cx="1034156" cy="663740"/>
          </a:xfrm>
          <a:custGeom>
            <a:avLst/>
            <a:gdLst/>
            <a:ahLst/>
            <a:cxnLst/>
            <a:rect r="r" b="b" t="t" l="l"/>
            <a:pathLst>
              <a:path h="663740" w="1034156">
                <a:moveTo>
                  <a:pt x="0" y="0"/>
                </a:moveTo>
                <a:lnTo>
                  <a:pt x="1034156" y="0"/>
                </a:lnTo>
                <a:lnTo>
                  <a:pt x="1034156" y="663741"/>
                </a:lnTo>
                <a:lnTo>
                  <a:pt x="0" y="663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367820" y="685358"/>
            <a:ext cx="316386" cy="316386"/>
          </a:xfrm>
          <a:custGeom>
            <a:avLst/>
            <a:gdLst/>
            <a:ahLst/>
            <a:cxnLst/>
            <a:rect r="r" b="b" t="t" l="l"/>
            <a:pathLst>
              <a:path h="316386" w="316386">
                <a:moveTo>
                  <a:pt x="0" y="0"/>
                </a:moveTo>
                <a:lnTo>
                  <a:pt x="316385" y="0"/>
                </a:lnTo>
                <a:lnTo>
                  <a:pt x="316385" y="316386"/>
                </a:lnTo>
                <a:lnTo>
                  <a:pt x="0" y="3163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5973683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780019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5586355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2511240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6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317576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4242462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7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048798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5973683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780019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5586355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511240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317576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242462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9048798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5973683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780019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586355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511240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7317576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4242462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9048798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18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5973683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</a:p>
        </p:txBody>
      </p:sp>
      <p:sp>
        <p:nvSpPr>
          <p:cNvPr name="TextBox 32" id="32"/>
          <p:cNvSpPr txBox="true"/>
          <p:nvPr/>
        </p:nvSpPr>
        <p:spPr>
          <a:xfrm rot="5400000">
            <a:off x="3664273" y="1037104"/>
            <a:ext cx="1477472" cy="5940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92"/>
              </a:lnSpc>
            </a:pPr>
            <a:r>
              <a:rPr lang="en-US" b="true" sz="4638" spc="-185">
                <a:solidFill>
                  <a:srgbClr val="A84C2A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2026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7338210" y="5439425"/>
            <a:ext cx="1713695" cy="1231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-28" u="sng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  <a:hlinkClick r:id="rId10" tooltip="https://ent.univ-tlse2.fr/accueil-personnel/personnels/action-sociale-et-culturelle/activites-sportives-et-culturelles-1er-semestre"/>
              </a:rPr>
              <a:t>Ouverture inscriptions activités sportives et culturelles 2ème semestre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2511240" y="7627292"/>
            <a:ext cx="176411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Event</a:t>
            </a: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 Promotion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0780019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586355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2511240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27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7317576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4242462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9048798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574094" y="4805191"/>
            <a:ext cx="176411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Memes</a:t>
            </a: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 Post</a:t>
            </a:r>
          </a:p>
        </p:txBody>
      </p:sp>
      <p:grpSp>
        <p:nvGrpSpPr>
          <p:cNvPr name="Group 42" id="42"/>
          <p:cNvGrpSpPr/>
          <p:nvPr/>
        </p:nvGrpSpPr>
        <p:grpSpPr>
          <a:xfrm rot="0">
            <a:off x="-767483" y="2656965"/>
            <a:ext cx="5562767" cy="2803923"/>
            <a:chOff x="0" y="0"/>
            <a:chExt cx="7417023" cy="3738564"/>
          </a:xfrm>
        </p:grpSpPr>
        <p:sp>
          <p:nvSpPr>
            <p:cNvPr name="AutoShape 43" id="43"/>
            <p:cNvSpPr/>
            <p:nvPr/>
          </p:nvSpPr>
          <p:spPr>
            <a:xfrm>
              <a:off x="0" y="3702289"/>
              <a:ext cx="7026669" cy="0"/>
            </a:xfrm>
            <a:prstGeom prst="line">
              <a:avLst/>
            </a:prstGeom>
            <a:ln cap="flat" w="50800">
              <a:solidFill>
                <a:srgbClr val="141414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44" id="44"/>
            <p:cNvGrpSpPr/>
            <p:nvPr/>
          </p:nvGrpSpPr>
          <p:grpSpPr>
            <a:xfrm rot="0">
              <a:off x="1608152" y="893233"/>
              <a:ext cx="5808871" cy="2845330"/>
              <a:chOff x="0" y="0"/>
              <a:chExt cx="1464224" cy="717178"/>
            </a:xfrm>
          </p:grpSpPr>
          <p:sp>
            <p:nvSpPr>
              <p:cNvPr name="Freeform 45" id="45"/>
              <p:cNvSpPr/>
              <p:nvPr/>
            </p:nvSpPr>
            <p:spPr>
              <a:xfrm flipH="false" flipV="false" rot="0">
                <a:off x="0" y="0"/>
                <a:ext cx="1464224" cy="717178"/>
              </a:xfrm>
              <a:custGeom>
                <a:avLst/>
                <a:gdLst/>
                <a:ahLst/>
                <a:cxnLst/>
                <a:rect r="r" b="b" t="t" l="l"/>
                <a:pathLst>
                  <a:path h="717178" w="1464224">
                    <a:moveTo>
                      <a:pt x="1464224" y="10662"/>
                    </a:moveTo>
                    <a:lnTo>
                      <a:pt x="1464224" y="706516"/>
                    </a:lnTo>
                    <a:cubicBezTo>
                      <a:pt x="1464224" y="712405"/>
                      <a:pt x="1459450" y="717178"/>
                      <a:pt x="1453562" y="717178"/>
                    </a:cubicBezTo>
                    <a:lnTo>
                      <a:pt x="10662" y="717178"/>
                    </a:lnTo>
                    <a:cubicBezTo>
                      <a:pt x="7834" y="717178"/>
                      <a:pt x="5122" y="716055"/>
                      <a:pt x="3123" y="714055"/>
                    </a:cubicBezTo>
                    <a:cubicBezTo>
                      <a:pt x="1123" y="712056"/>
                      <a:pt x="0" y="709344"/>
                      <a:pt x="0" y="7065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46" id="46"/>
              <p:cNvSpPr txBox="true"/>
              <p:nvPr/>
            </p:nvSpPr>
            <p:spPr>
              <a:xfrm>
                <a:off x="0" y="-28575"/>
                <a:ext cx="1464224" cy="7457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TextBox 47" id="47"/>
            <p:cNvSpPr txBox="true"/>
            <p:nvPr/>
          </p:nvSpPr>
          <p:spPr>
            <a:xfrm rot="0">
              <a:off x="1608152" y="66675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Divers</a:t>
              </a:r>
            </a:p>
          </p:txBody>
        </p:sp>
        <p:sp>
          <p:nvSpPr>
            <p:cNvPr name="TextBox 48" id="48"/>
            <p:cNvSpPr txBox="true"/>
            <p:nvPr/>
          </p:nvSpPr>
          <p:spPr>
            <a:xfrm rot="0">
              <a:off x="2211329" y="1503776"/>
              <a:ext cx="4618507" cy="1545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Retrouvez toutes les informations pour s’inscrire aux activités sportives et culturelles</a:t>
              </a:r>
              <a:r>
                <a:rPr lang="en-US" b="true" sz="1699" spc="-33" u="sng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  <a:hlinkClick r:id="rId11" tooltip="https://ent.univ-tlse2.fr/accueil-personnel/personnels/action-sociale-et-culturelle/activites-sportives-et-culturelles-2eme-semestre-1"/>
                </a:rPr>
                <a:t> ici</a:t>
              </a: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.</a:t>
              </a:r>
            </a:p>
          </p:txBody>
        </p:sp>
      </p:grpSp>
      <p:sp>
        <p:nvSpPr>
          <p:cNvPr name="Freeform 49" id="49"/>
          <p:cNvSpPr/>
          <p:nvPr/>
        </p:nvSpPr>
        <p:spPr>
          <a:xfrm flipH="false" flipV="false" rot="0">
            <a:off x="13737204" y="4072527"/>
            <a:ext cx="355056" cy="1198040"/>
          </a:xfrm>
          <a:custGeom>
            <a:avLst/>
            <a:gdLst/>
            <a:ahLst/>
            <a:cxnLst/>
            <a:rect r="r" b="b" t="t" l="l"/>
            <a:pathLst>
              <a:path h="1198040" w="355056">
                <a:moveTo>
                  <a:pt x="0" y="0"/>
                </a:moveTo>
                <a:lnTo>
                  <a:pt x="355056" y="0"/>
                </a:lnTo>
                <a:lnTo>
                  <a:pt x="355056" y="1198040"/>
                </a:lnTo>
                <a:lnTo>
                  <a:pt x="0" y="1198040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50" id="50"/>
          <p:cNvSpPr txBox="true"/>
          <p:nvPr/>
        </p:nvSpPr>
        <p:spPr>
          <a:xfrm rot="0">
            <a:off x="12511240" y="4183712"/>
            <a:ext cx="1222893" cy="9834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-28" u="sng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Fin</a:t>
            </a:r>
          </a:p>
          <a:p>
            <a:pPr algn="ctr">
              <a:lnSpc>
                <a:spcPts val="1960"/>
              </a:lnSpc>
            </a:pPr>
            <a:r>
              <a:rPr lang="en-US" b="true" sz="1400" spc="-28" u="sng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inscription prêt matériel Ski 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5586355" y="4093991"/>
            <a:ext cx="512021" cy="3396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58360" y="7598433"/>
            <a:ext cx="3319734" cy="3319734"/>
          </a:xfrm>
          <a:custGeom>
            <a:avLst/>
            <a:gdLst/>
            <a:ahLst/>
            <a:cxnLst/>
            <a:rect r="r" b="b" t="t" l="l"/>
            <a:pathLst>
              <a:path h="3319734" w="3319734">
                <a:moveTo>
                  <a:pt x="0" y="0"/>
                </a:moveTo>
                <a:lnTo>
                  <a:pt x="3319734" y="0"/>
                </a:lnTo>
                <a:lnTo>
                  <a:pt x="3319734" y="3319734"/>
                </a:lnTo>
                <a:lnTo>
                  <a:pt x="0" y="33197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230432" y="808531"/>
            <a:ext cx="573109" cy="594736"/>
          </a:xfrm>
          <a:custGeom>
            <a:avLst/>
            <a:gdLst/>
            <a:ahLst/>
            <a:cxnLst/>
            <a:rect r="r" b="b" t="t" l="l"/>
            <a:pathLst>
              <a:path h="594736" w="573109">
                <a:moveTo>
                  <a:pt x="0" y="0"/>
                </a:moveTo>
                <a:lnTo>
                  <a:pt x="573109" y="0"/>
                </a:lnTo>
                <a:lnTo>
                  <a:pt x="573109" y="594736"/>
                </a:lnTo>
                <a:lnTo>
                  <a:pt x="0" y="5947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38630" y="715925"/>
            <a:ext cx="2644155" cy="8077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4"/>
              </a:lnSpc>
              <a:spcBef>
                <a:spcPct val="0"/>
              </a:spcBef>
            </a:pPr>
            <a:r>
              <a:rPr lang="en-US" b="true" sz="6094" spc="-243">
                <a:solidFill>
                  <a:srgbClr val="141414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MARS</a:t>
            </a:r>
          </a:p>
        </p:txBody>
      </p:sp>
      <p:sp>
        <p:nvSpPr>
          <p:cNvPr name="AutoShape 5" id="5"/>
          <p:cNvSpPr/>
          <p:nvPr/>
        </p:nvSpPr>
        <p:spPr>
          <a:xfrm>
            <a:off x="-458360" y="2249380"/>
            <a:ext cx="5247819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438630" y="1469942"/>
            <a:ext cx="3667355" cy="460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500"/>
              </a:lnSpc>
              <a:spcBef>
                <a:spcPct val="0"/>
              </a:spcBef>
            </a:pPr>
            <a:r>
              <a:rPr lang="en-US" b="true" sz="3500" spc="-140">
                <a:solidFill>
                  <a:srgbClr val="A84C2A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Calendrier du SCASC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5400000">
            <a:off x="3277435" y="1377242"/>
            <a:ext cx="1783078" cy="489536"/>
          </a:xfrm>
          <a:custGeom>
            <a:avLst/>
            <a:gdLst/>
            <a:ahLst/>
            <a:cxnLst/>
            <a:rect r="r" b="b" t="t" l="l"/>
            <a:pathLst>
              <a:path h="489536" w="1783078">
                <a:moveTo>
                  <a:pt x="0" y="0"/>
                </a:moveTo>
                <a:lnTo>
                  <a:pt x="1783078" y="0"/>
                </a:lnTo>
                <a:lnTo>
                  <a:pt x="1783078" y="489536"/>
                </a:lnTo>
                <a:lnTo>
                  <a:pt x="0" y="4895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21986" y="2605190"/>
            <a:ext cx="1034156" cy="663740"/>
          </a:xfrm>
          <a:custGeom>
            <a:avLst/>
            <a:gdLst/>
            <a:ahLst/>
            <a:cxnLst/>
            <a:rect r="r" b="b" t="t" l="l"/>
            <a:pathLst>
              <a:path h="663740" w="1034156">
                <a:moveTo>
                  <a:pt x="0" y="0"/>
                </a:moveTo>
                <a:lnTo>
                  <a:pt x="1034156" y="0"/>
                </a:lnTo>
                <a:lnTo>
                  <a:pt x="1034156" y="663741"/>
                </a:lnTo>
                <a:lnTo>
                  <a:pt x="0" y="6637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5400000">
            <a:off x="3664273" y="1037104"/>
            <a:ext cx="1477472" cy="5940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92"/>
              </a:lnSpc>
            </a:pPr>
            <a:r>
              <a:rPr lang="en-US" b="true" sz="4638" spc="-185">
                <a:solidFill>
                  <a:srgbClr val="A84C2A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2026</a:t>
            </a:r>
          </a:p>
        </p:txBody>
      </p:sp>
      <p:graphicFrame>
        <p:nvGraphicFramePr>
          <p:cNvPr name="Table 10" id="10"/>
          <p:cNvGraphicFramePr>
            <a:graphicFrameLocks noGrp="true"/>
          </p:cNvGraphicFramePr>
          <p:nvPr/>
        </p:nvGraphicFramePr>
        <p:xfrm>
          <a:off x="5574094" y="583909"/>
          <a:ext cx="12167679" cy="8772631"/>
        </p:xfrm>
        <a:graphic>
          <a:graphicData uri="http://schemas.openxmlformats.org/drawingml/2006/table">
            <a:tbl>
              <a:tblPr/>
              <a:tblGrid>
                <a:gridCol w="1738240"/>
                <a:gridCol w="1738240"/>
                <a:gridCol w="1738240"/>
                <a:gridCol w="1738240"/>
                <a:gridCol w="1738240"/>
                <a:gridCol w="1738240"/>
                <a:gridCol w="1738240"/>
              </a:tblGrid>
              <a:tr h="41136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Lundi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Mardi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Mercredi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Jeudi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Vendredi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Samedi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Dimanche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</a:tr>
              <a:tr h="139354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</a:tr>
              <a:tr h="139354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AAA9"/>
                    </a:solidFill>
                  </a:tcPr>
                </a:tc>
              </a:tr>
              <a:tr h="139354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7DA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54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54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54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</a:tbl>
          </a:graphicData>
        </a:graphic>
      </p:graphicFrame>
      <p:sp>
        <p:nvSpPr>
          <p:cNvPr name="TextBox 11" id="11"/>
          <p:cNvSpPr txBox="true"/>
          <p:nvPr/>
        </p:nvSpPr>
        <p:spPr>
          <a:xfrm rot="0">
            <a:off x="15973683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780019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5586355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2511240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6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317576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4242462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7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048798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5973683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780019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5586355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511240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317576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4242462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9048798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5973683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780019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5586355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511240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7317576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242462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9048798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18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973683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5977656" y="7637506"/>
            <a:ext cx="176411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Industry News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0780019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586355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2511240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27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7317576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4242462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9048798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5973683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586355" y="8199481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30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7317576" y="8199481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31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0780019" y="6248288"/>
            <a:ext cx="176411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Weekly Tip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5708675" y="3877579"/>
            <a:ext cx="1469055" cy="1184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89"/>
              </a:lnSpc>
            </a:pPr>
            <a:r>
              <a:rPr lang="en-US" b="true" sz="1350" spc="-27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Début  </a:t>
            </a:r>
          </a:p>
          <a:p>
            <a:pPr algn="ctr">
              <a:lnSpc>
                <a:spcPts val="1889"/>
              </a:lnSpc>
            </a:pPr>
            <a:r>
              <a:rPr lang="en-US" b="true" sz="1350" spc="-27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activités sportives et culturelles 2ème semestre</a:t>
            </a:r>
          </a:p>
        </p:txBody>
      </p:sp>
      <p:grpSp>
        <p:nvGrpSpPr>
          <p:cNvPr name="Group 45" id="45"/>
          <p:cNvGrpSpPr/>
          <p:nvPr/>
        </p:nvGrpSpPr>
        <p:grpSpPr>
          <a:xfrm rot="0">
            <a:off x="-773309" y="2258566"/>
            <a:ext cx="5562767" cy="2803923"/>
            <a:chOff x="0" y="0"/>
            <a:chExt cx="7417023" cy="3738564"/>
          </a:xfrm>
        </p:grpSpPr>
        <p:sp>
          <p:nvSpPr>
            <p:cNvPr name="AutoShape 46" id="46"/>
            <p:cNvSpPr/>
            <p:nvPr/>
          </p:nvSpPr>
          <p:spPr>
            <a:xfrm>
              <a:off x="0" y="3702289"/>
              <a:ext cx="7026669" cy="0"/>
            </a:xfrm>
            <a:prstGeom prst="line">
              <a:avLst/>
            </a:prstGeom>
            <a:ln cap="flat" w="50800">
              <a:solidFill>
                <a:srgbClr val="141414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47" id="47"/>
            <p:cNvGrpSpPr/>
            <p:nvPr/>
          </p:nvGrpSpPr>
          <p:grpSpPr>
            <a:xfrm rot="0">
              <a:off x="1608152" y="893233"/>
              <a:ext cx="5808871" cy="2845330"/>
              <a:chOff x="0" y="0"/>
              <a:chExt cx="1464224" cy="717178"/>
            </a:xfrm>
          </p:grpSpPr>
          <p:sp>
            <p:nvSpPr>
              <p:cNvPr name="Freeform 48" id="48"/>
              <p:cNvSpPr/>
              <p:nvPr/>
            </p:nvSpPr>
            <p:spPr>
              <a:xfrm flipH="false" flipV="false" rot="0">
                <a:off x="0" y="0"/>
                <a:ext cx="1464224" cy="717178"/>
              </a:xfrm>
              <a:custGeom>
                <a:avLst/>
                <a:gdLst/>
                <a:ahLst/>
                <a:cxnLst/>
                <a:rect r="r" b="b" t="t" l="l"/>
                <a:pathLst>
                  <a:path h="717178" w="1464224">
                    <a:moveTo>
                      <a:pt x="1464224" y="10662"/>
                    </a:moveTo>
                    <a:lnTo>
                      <a:pt x="1464224" y="706516"/>
                    </a:lnTo>
                    <a:cubicBezTo>
                      <a:pt x="1464224" y="712405"/>
                      <a:pt x="1459450" y="717178"/>
                      <a:pt x="1453562" y="717178"/>
                    </a:cubicBezTo>
                    <a:lnTo>
                      <a:pt x="10662" y="717178"/>
                    </a:lnTo>
                    <a:cubicBezTo>
                      <a:pt x="7834" y="717178"/>
                      <a:pt x="5122" y="716055"/>
                      <a:pt x="3123" y="714055"/>
                    </a:cubicBezTo>
                    <a:cubicBezTo>
                      <a:pt x="1123" y="712056"/>
                      <a:pt x="0" y="709344"/>
                      <a:pt x="0" y="7065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49" id="49"/>
              <p:cNvSpPr txBox="true"/>
              <p:nvPr/>
            </p:nvSpPr>
            <p:spPr>
              <a:xfrm>
                <a:off x="0" y="-28575"/>
                <a:ext cx="1464224" cy="7457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TextBox 50" id="50"/>
            <p:cNvSpPr txBox="true"/>
            <p:nvPr/>
          </p:nvSpPr>
          <p:spPr>
            <a:xfrm rot="0">
              <a:off x="1608152" y="66675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Divers</a:t>
              </a:r>
            </a:p>
          </p:txBody>
        </p:sp>
        <p:sp>
          <p:nvSpPr>
            <p:cNvPr name="TextBox 51" id="51"/>
            <p:cNvSpPr txBox="true"/>
            <p:nvPr/>
          </p:nvSpPr>
          <p:spPr>
            <a:xfrm rot="0">
              <a:off x="2211329" y="1503776"/>
              <a:ext cx="4618507" cy="11519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Retrouvez toutes nos informations via l’ENT en cliquant ici.</a:t>
              </a:r>
            </a:p>
          </p:txBody>
        </p:sp>
      </p:grpSp>
      <p:grpSp>
        <p:nvGrpSpPr>
          <p:cNvPr name="Group 52" id="52"/>
          <p:cNvGrpSpPr/>
          <p:nvPr/>
        </p:nvGrpSpPr>
        <p:grpSpPr>
          <a:xfrm rot="0">
            <a:off x="222124" y="5210175"/>
            <a:ext cx="4567334" cy="2837332"/>
            <a:chOff x="0" y="0"/>
            <a:chExt cx="6089779" cy="3783109"/>
          </a:xfrm>
        </p:grpSpPr>
        <p:grpSp>
          <p:nvGrpSpPr>
            <p:cNvPr name="Group 53" id="53"/>
            <p:cNvGrpSpPr/>
            <p:nvPr/>
          </p:nvGrpSpPr>
          <p:grpSpPr>
            <a:xfrm rot="0">
              <a:off x="280908" y="1041328"/>
              <a:ext cx="5808871" cy="2741781"/>
              <a:chOff x="0" y="0"/>
              <a:chExt cx="1464224" cy="691078"/>
            </a:xfrm>
          </p:grpSpPr>
          <p:sp>
            <p:nvSpPr>
              <p:cNvPr name="Freeform 54" id="54"/>
              <p:cNvSpPr/>
              <p:nvPr/>
            </p:nvSpPr>
            <p:spPr>
              <a:xfrm flipH="false" flipV="false" rot="0">
                <a:off x="0" y="0"/>
                <a:ext cx="1464224" cy="691078"/>
              </a:xfrm>
              <a:custGeom>
                <a:avLst/>
                <a:gdLst/>
                <a:ahLst/>
                <a:cxnLst/>
                <a:rect r="r" b="b" t="t" l="l"/>
                <a:pathLst>
                  <a:path h="691078" w="1464224">
                    <a:moveTo>
                      <a:pt x="1464224" y="10662"/>
                    </a:moveTo>
                    <a:lnTo>
                      <a:pt x="1464224" y="680416"/>
                    </a:lnTo>
                    <a:cubicBezTo>
                      <a:pt x="1464224" y="686304"/>
                      <a:pt x="1459450" y="691078"/>
                      <a:pt x="1453562" y="691078"/>
                    </a:cubicBezTo>
                    <a:lnTo>
                      <a:pt x="10662" y="691078"/>
                    </a:lnTo>
                    <a:cubicBezTo>
                      <a:pt x="7834" y="691078"/>
                      <a:pt x="5122" y="689955"/>
                      <a:pt x="3123" y="687955"/>
                    </a:cubicBezTo>
                    <a:cubicBezTo>
                      <a:pt x="1123" y="685956"/>
                      <a:pt x="0" y="683244"/>
                      <a:pt x="0" y="6804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55" id="55"/>
              <p:cNvSpPr txBox="true"/>
              <p:nvPr/>
            </p:nvSpPr>
            <p:spPr>
              <a:xfrm>
                <a:off x="0" y="-28575"/>
                <a:ext cx="1464224" cy="7196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1545600" cy="840244"/>
            </a:xfrm>
            <a:custGeom>
              <a:avLst/>
              <a:gdLst/>
              <a:ahLst/>
              <a:cxnLst/>
              <a:rect r="r" b="b" t="t" l="l"/>
              <a:pathLst>
                <a:path h="840244" w="1545600">
                  <a:moveTo>
                    <a:pt x="0" y="0"/>
                  </a:moveTo>
                  <a:lnTo>
                    <a:pt x="1545600" y="0"/>
                  </a:lnTo>
                  <a:lnTo>
                    <a:pt x="1545600" y="840244"/>
                  </a:lnTo>
                  <a:lnTo>
                    <a:pt x="0" y="8402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7" id="57"/>
            <p:cNvSpPr txBox="true"/>
            <p:nvPr/>
          </p:nvSpPr>
          <p:spPr>
            <a:xfrm rot="0">
              <a:off x="288860" y="99272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Infos Pratiques</a:t>
              </a:r>
            </a:p>
          </p:txBody>
        </p:sp>
        <p:sp>
          <p:nvSpPr>
            <p:cNvPr name="TextBox 58" id="58"/>
            <p:cNvSpPr txBox="true"/>
            <p:nvPr/>
          </p:nvSpPr>
          <p:spPr>
            <a:xfrm rot="0">
              <a:off x="840196" y="1307457"/>
              <a:ext cx="4797910" cy="11519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La campagne des chèques Lire va se dérouler du lundi 30 mars au dimanche 12 avril  inclus.</a:t>
              </a:r>
            </a:p>
          </p:txBody>
        </p:sp>
      </p:grpSp>
      <p:sp>
        <p:nvSpPr>
          <p:cNvPr name="TextBox 59" id="59"/>
          <p:cNvSpPr txBox="true"/>
          <p:nvPr/>
        </p:nvSpPr>
        <p:spPr>
          <a:xfrm rot="0">
            <a:off x="5842366" y="8228056"/>
            <a:ext cx="1364262" cy="9834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-28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Début de </a:t>
            </a:r>
          </a:p>
          <a:p>
            <a:pPr algn="ctr">
              <a:lnSpc>
                <a:spcPts val="1960"/>
              </a:lnSpc>
            </a:pPr>
            <a:r>
              <a:rPr lang="en-US" b="true" sz="1400" spc="-28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la campagne des</a:t>
            </a:r>
          </a:p>
          <a:p>
            <a:pPr algn="ctr">
              <a:lnSpc>
                <a:spcPts val="1960"/>
              </a:lnSpc>
            </a:pPr>
            <a:r>
              <a:rPr lang="en-US" b="true" sz="1400" spc="-28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chèques Lire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5574094" y="583909"/>
          <a:ext cx="12167679" cy="8814358"/>
        </p:xfrm>
        <a:graphic>
          <a:graphicData uri="http://schemas.openxmlformats.org/drawingml/2006/table">
            <a:tbl>
              <a:tblPr/>
              <a:tblGrid>
                <a:gridCol w="1738240"/>
                <a:gridCol w="1738240"/>
                <a:gridCol w="1738240"/>
                <a:gridCol w="1738240"/>
                <a:gridCol w="1738240"/>
                <a:gridCol w="1738240"/>
                <a:gridCol w="1738240"/>
              </a:tblGrid>
              <a:tr h="41135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Lundi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Mardi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Mercredi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Jeudi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Vendredi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Samedi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Dimanche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F6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8D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F6F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  <a:tr h="143542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</a:tbl>
          </a:graphicData>
        </a:graphic>
      </p:graphicFrame>
      <p:sp>
        <p:nvSpPr>
          <p:cNvPr name="Freeform 3" id="3"/>
          <p:cNvSpPr/>
          <p:nvPr/>
        </p:nvSpPr>
        <p:spPr>
          <a:xfrm flipH="false" flipV="false" rot="0">
            <a:off x="-458360" y="7598433"/>
            <a:ext cx="3319734" cy="3319734"/>
          </a:xfrm>
          <a:custGeom>
            <a:avLst/>
            <a:gdLst/>
            <a:ahLst/>
            <a:cxnLst/>
            <a:rect r="r" b="b" t="t" l="l"/>
            <a:pathLst>
              <a:path h="3319734" w="3319734">
                <a:moveTo>
                  <a:pt x="0" y="0"/>
                </a:moveTo>
                <a:lnTo>
                  <a:pt x="3319734" y="0"/>
                </a:lnTo>
                <a:lnTo>
                  <a:pt x="3319734" y="3319734"/>
                </a:lnTo>
                <a:lnTo>
                  <a:pt x="0" y="33197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38630" y="715925"/>
            <a:ext cx="2035844" cy="8077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4"/>
              </a:lnSpc>
              <a:spcBef>
                <a:spcPct val="0"/>
              </a:spcBef>
            </a:pPr>
            <a:r>
              <a:rPr lang="en-US" b="true" sz="6094" spc="-243">
                <a:solidFill>
                  <a:srgbClr val="141414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AVRIL</a:t>
            </a:r>
          </a:p>
        </p:txBody>
      </p:sp>
      <p:sp>
        <p:nvSpPr>
          <p:cNvPr name="AutoShape 5" id="5"/>
          <p:cNvSpPr/>
          <p:nvPr/>
        </p:nvSpPr>
        <p:spPr>
          <a:xfrm>
            <a:off x="-458360" y="2249380"/>
            <a:ext cx="5247819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438630" y="1469942"/>
            <a:ext cx="3667355" cy="460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500"/>
              </a:lnSpc>
              <a:spcBef>
                <a:spcPct val="0"/>
              </a:spcBef>
            </a:pPr>
            <a:r>
              <a:rPr lang="en-US" b="true" sz="3500" spc="-140">
                <a:solidFill>
                  <a:srgbClr val="A84C2A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Calendrier du SCASC 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5400000">
            <a:off x="3277435" y="1377242"/>
            <a:ext cx="1783078" cy="489536"/>
          </a:xfrm>
          <a:custGeom>
            <a:avLst/>
            <a:gdLst/>
            <a:ahLst/>
            <a:cxnLst/>
            <a:rect r="r" b="b" t="t" l="l"/>
            <a:pathLst>
              <a:path h="489536" w="1783078">
                <a:moveTo>
                  <a:pt x="0" y="0"/>
                </a:moveTo>
                <a:lnTo>
                  <a:pt x="1783078" y="0"/>
                </a:lnTo>
                <a:lnTo>
                  <a:pt x="1783078" y="489536"/>
                </a:lnTo>
                <a:lnTo>
                  <a:pt x="0" y="489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22124" y="2325095"/>
            <a:ext cx="1034156" cy="663740"/>
          </a:xfrm>
          <a:custGeom>
            <a:avLst/>
            <a:gdLst/>
            <a:ahLst/>
            <a:cxnLst/>
            <a:rect r="r" b="b" t="t" l="l"/>
            <a:pathLst>
              <a:path h="663740" w="1034156">
                <a:moveTo>
                  <a:pt x="0" y="0"/>
                </a:moveTo>
                <a:lnTo>
                  <a:pt x="1034156" y="0"/>
                </a:lnTo>
                <a:lnTo>
                  <a:pt x="1034156" y="663740"/>
                </a:lnTo>
                <a:lnTo>
                  <a:pt x="0" y="66374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true" flipV="false" rot="0">
            <a:off x="1900097" y="853227"/>
            <a:ext cx="437123" cy="518142"/>
          </a:xfrm>
          <a:custGeom>
            <a:avLst/>
            <a:gdLst/>
            <a:ahLst/>
            <a:cxnLst/>
            <a:rect r="r" b="b" t="t" l="l"/>
            <a:pathLst>
              <a:path h="518142" w="437123">
                <a:moveTo>
                  <a:pt x="437123" y="0"/>
                </a:moveTo>
                <a:lnTo>
                  <a:pt x="0" y="0"/>
                </a:lnTo>
                <a:lnTo>
                  <a:pt x="0" y="518142"/>
                </a:lnTo>
                <a:lnTo>
                  <a:pt x="437123" y="518142"/>
                </a:lnTo>
                <a:lnTo>
                  <a:pt x="437123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0780019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780019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30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780019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2511240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4242462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5973683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780019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586355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6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2511240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317576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7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4242462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048798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5973683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0780019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586355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2511240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317576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14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242462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9048798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973683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586355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511240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317576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4242462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9048798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5973683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586355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27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7317576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9048798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</a:p>
        </p:txBody>
      </p:sp>
      <p:sp>
        <p:nvSpPr>
          <p:cNvPr name="TextBox 39" id="39"/>
          <p:cNvSpPr txBox="true"/>
          <p:nvPr/>
        </p:nvSpPr>
        <p:spPr>
          <a:xfrm rot="5400000">
            <a:off x="3664273" y="1037104"/>
            <a:ext cx="1477472" cy="5940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92"/>
              </a:lnSpc>
            </a:pPr>
            <a:r>
              <a:rPr lang="en-US" b="true" sz="4638" spc="-185">
                <a:solidFill>
                  <a:srgbClr val="A84C2A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2026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573587" y="2682582"/>
            <a:ext cx="1355286" cy="790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Ouverture ASIU Aide aux Études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9144000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5973683" y="1638217"/>
            <a:ext cx="174322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Pâques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586355" y="2991535"/>
            <a:ext cx="174322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Lundi de Pâques</a:t>
            </a:r>
          </a:p>
        </p:txBody>
      </p:sp>
      <p:grpSp>
        <p:nvGrpSpPr>
          <p:cNvPr name="Group 44" id="44"/>
          <p:cNvGrpSpPr/>
          <p:nvPr/>
        </p:nvGrpSpPr>
        <p:grpSpPr>
          <a:xfrm rot="0">
            <a:off x="-767483" y="2339577"/>
            <a:ext cx="5562767" cy="2803923"/>
            <a:chOff x="0" y="0"/>
            <a:chExt cx="7417023" cy="3738564"/>
          </a:xfrm>
        </p:grpSpPr>
        <p:sp>
          <p:nvSpPr>
            <p:cNvPr name="AutoShape 45" id="45"/>
            <p:cNvSpPr/>
            <p:nvPr/>
          </p:nvSpPr>
          <p:spPr>
            <a:xfrm>
              <a:off x="0" y="3702289"/>
              <a:ext cx="7026669" cy="0"/>
            </a:xfrm>
            <a:prstGeom prst="line">
              <a:avLst/>
            </a:prstGeom>
            <a:ln cap="flat" w="50800">
              <a:solidFill>
                <a:srgbClr val="141414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46" id="46"/>
            <p:cNvGrpSpPr/>
            <p:nvPr/>
          </p:nvGrpSpPr>
          <p:grpSpPr>
            <a:xfrm rot="0">
              <a:off x="1608152" y="893233"/>
              <a:ext cx="5808871" cy="2845330"/>
              <a:chOff x="0" y="0"/>
              <a:chExt cx="1464224" cy="717178"/>
            </a:xfrm>
          </p:grpSpPr>
          <p:sp>
            <p:nvSpPr>
              <p:cNvPr name="Freeform 47" id="47"/>
              <p:cNvSpPr/>
              <p:nvPr/>
            </p:nvSpPr>
            <p:spPr>
              <a:xfrm flipH="false" flipV="false" rot="0">
                <a:off x="0" y="0"/>
                <a:ext cx="1464224" cy="717178"/>
              </a:xfrm>
              <a:custGeom>
                <a:avLst/>
                <a:gdLst/>
                <a:ahLst/>
                <a:cxnLst/>
                <a:rect r="r" b="b" t="t" l="l"/>
                <a:pathLst>
                  <a:path h="717178" w="1464224">
                    <a:moveTo>
                      <a:pt x="1464224" y="10662"/>
                    </a:moveTo>
                    <a:lnTo>
                      <a:pt x="1464224" y="706516"/>
                    </a:lnTo>
                    <a:cubicBezTo>
                      <a:pt x="1464224" y="712405"/>
                      <a:pt x="1459450" y="717178"/>
                      <a:pt x="1453562" y="717178"/>
                    </a:cubicBezTo>
                    <a:lnTo>
                      <a:pt x="10662" y="717178"/>
                    </a:lnTo>
                    <a:cubicBezTo>
                      <a:pt x="7834" y="717178"/>
                      <a:pt x="5122" y="716055"/>
                      <a:pt x="3123" y="714055"/>
                    </a:cubicBezTo>
                    <a:cubicBezTo>
                      <a:pt x="1123" y="712056"/>
                      <a:pt x="0" y="709344"/>
                      <a:pt x="0" y="7065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48" id="48"/>
              <p:cNvSpPr txBox="true"/>
              <p:nvPr/>
            </p:nvSpPr>
            <p:spPr>
              <a:xfrm>
                <a:off x="0" y="-28575"/>
                <a:ext cx="1464224" cy="7457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TextBox 49" id="49"/>
            <p:cNvSpPr txBox="true"/>
            <p:nvPr/>
          </p:nvSpPr>
          <p:spPr>
            <a:xfrm rot="0">
              <a:off x="1608152" y="66675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Divers</a:t>
              </a:r>
            </a:p>
          </p:txBody>
        </p:sp>
        <p:sp>
          <p:nvSpPr>
            <p:cNvPr name="TextBox 50" id="50"/>
            <p:cNvSpPr txBox="true"/>
            <p:nvPr/>
          </p:nvSpPr>
          <p:spPr>
            <a:xfrm rot="0">
              <a:off x="2211329" y="1503776"/>
              <a:ext cx="4618507" cy="11519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Retrouvez toutes nos informations via l’ENT en </a:t>
              </a:r>
              <a:r>
                <a:rPr lang="en-US" b="true" sz="1699" spc="-33" u="sng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  <a:hlinkClick r:id="rId10" tooltip="https://ent.univ-tlse2.fr/accueil-personnel/personnels/action-sociale-et-culturelle/action-sociale-culturelle-30-actualites"/>
                </a:rPr>
                <a:t>cliquant ici</a:t>
              </a:r>
              <a:r>
                <a:rPr lang="en-US" b="true" sz="1699" spc="-33" u="none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.</a:t>
              </a:r>
            </a:p>
          </p:txBody>
        </p:sp>
      </p:grpSp>
      <p:sp>
        <p:nvSpPr>
          <p:cNvPr name="TextBox 51" id="51"/>
          <p:cNvSpPr txBox="true"/>
          <p:nvPr/>
        </p:nvSpPr>
        <p:spPr>
          <a:xfrm rot="0">
            <a:off x="16352874" y="4126685"/>
            <a:ext cx="1285617" cy="790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Fermeture ASIU Aide aux Études</a:t>
            </a:r>
          </a:p>
        </p:txBody>
      </p:sp>
      <p:sp>
        <p:nvSpPr>
          <p:cNvPr name="AutoShape 52" id="52"/>
          <p:cNvSpPr/>
          <p:nvPr/>
        </p:nvSpPr>
        <p:spPr>
          <a:xfrm>
            <a:off x="-516342" y="8028457"/>
            <a:ext cx="5270001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53" id="53"/>
          <p:cNvGrpSpPr/>
          <p:nvPr/>
        </p:nvGrpSpPr>
        <p:grpSpPr>
          <a:xfrm rot="0">
            <a:off x="222124" y="5210175"/>
            <a:ext cx="4567334" cy="2837332"/>
            <a:chOff x="0" y="0"/>
            <a:chExt cx="6089779" cy="3783109"/>
          </a:xfrm>
        </p:grpSpPr>
        <p:grpSp>
          <p:nvGrpSpPr>
            <p:cNvPr name="Group 54" id="54"/>
            <p:cNvGrpSpPr/>
            <p:nvPr/>
          </p:nvGrpSpPr>
          <p:grpSpPr>
            <a:xfrm rot="0">
              <a:off x="280908" y="1041328"/>
              <a:ext cx="5808871" cy="2741781"/>
              <a:chOff x="0" y="0"/>
              <a:chExt cx="1464224" cy="691078"/>
            </a:xfrm>
          </p:grpSpPr>
          <p:sp>
            <p:nvSpPr>
              <p:cNvPr name="Freeform 55" id="55"/>
              <p:cNvSpPr/>
              <p:nvPr/>
            </p:nvSpPr>
            <p:spPr>
              <a:xfrm flipH="false" flipV="false" rot="0">
                <a:off x="0" y="0"/>
                <a:ext cx="1464224" cy="691078"/>
              </a:xfrm>
              <a:custGeom>
                <a:avLst/>
                <a:gdLst/>
                <a:ahLst/>
                <a:cxnLst/>
                <a:rect r="r" b="b" t="t" l="l"/>
                <a:pathLst>
                  <a:path h="691078" w="1464224">
                    <a:moveTo>
                      <a:pt x="1464224" y="10662"/>
                    </a:moveTo>
                    <a:lnTo>
                      <a:pt x="1464224" y="680416"/>
                    </a:lnTo>
                    <a:cubicBezTo>
                      <a:pt x="1464224" y="686304"/>
                      <a:pt x="1459450" y="691078"/>
                      <a:pt x="1453562" y="691078"/>
                    </a:cubicBezTo>
                    <a:lnTo>
                      <a:pt x="10662" y="691078"/>
                    </a:lnTo>
                    <a:cubicBezTo>
                      <a:pt x="7834" y="691078"/>
                      <a:pt x="5122" y="689955"/>
                      <a:pt x="3123" y="687955"/>
                    </a:cubicBezTo>
                    <a:cubicBezTo>
                      <a:pt x="1123" y="685956"/>
                      <a:pt x="0" y="683244"/>
                      <a:pt x="0" y="6804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56" id="56"/>
              <p:cNvSpPr txBox="true"/>
              <p:nvPr/>
            </p:nvSpPr>
            <p:spPr>
              <a:xfrm>
                <a:off x="0" y="-28575"/>
                <a:ext cx="1464224" cy="7196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1545600" cy="840244"/>
            </a:xfrm>
            <a:custGeom>
              <a:avLst/>
              <a:gdLst/>
              <a:ahLst/>
              <a:cxnLst/>
              <a:rect r="r" b="b" t="t" l="l"/>
              <a:pathLst>
                <a:path h="840244" w="1545600">
                  <a:moveTo>
                    <a:pt x="0" y="0"/>
                  </a:moveTo>
                  <a:lnTo>
                    <a:pt x="1545600" y="0"/>
                  </a:lnTo>
                  <a:lnTo>
                    <a:pt x="1545600" y="840244"/>
                  </a:lnTo>
                  <a:lnTo>
                    <a:pt x="0" y="8402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8" id="58"/>
            <p:cNvSpPr txBox="true"/>
            <p:nvPr/>
          </p:nvSpPr>
          <p:spPr>
            <a:xfrm rot="0">
              <a:off x="288860" y="99272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Infos Pratiques</a:t>
              </a:r>
            </a:p>
          </p:txBody>
        </p:sp>
        <p:sp>
          <p:nvSpPr>
            <p:cNvPr name="TextBox 59" id="59"/>
            <p:cNvSpPr txBox="true"/>
            <p:nvPr/>
          </p:nvSpPr>
          <p:spPr>
            <a:xfrm rot="0">
              <a:off x="840196" y="1307457"/>
              <a:ext cx="4797910" cy="233290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Le dispositif d’ASIU d’Aide aux Études se déroulera du mardi 7 avril au dimanche 19 avril dernier délai. Infos à retrouver sur l’ENT.</a:t>
              </a:r>
            </a:p>
            <a:p>
              <a:pPr algn="l">
                <a:lnSpc>
                  <a:spcPts val="2379"/>
                </a:lnSpc>
              </a:pPr>
            </a:p>
          </p:txBody>
        </p:sp>
      </p:grpSp>
      <p:sp>
        <p:nvSpPr>
          <p:cNvPr name="TextBox 60" id="60"/>
          <p:cNvSpPr txBox="true"/>
          <p:nvPr/>
        </p:nvSpPr>
        <p:spPr>
          <a:xfrm rot="0">
            <a:off x="16230858" y="2682582"/>
            <a:ext cx="1365129" cy="9834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-28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Fin de </a:t>
            </a:r>
          </a:p>
          <a:p>
            <a:pPr algn="ctr">
              <a:lnSpc>
                <a:spcPts val="1960"/>
              </a:lnSpc>
            </a:pPr>
            <a:r>
              <a:rPr lang="en-US" b="true" sz="1400" spc="-28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la campagne des</a:t>
            </a:r>
          </a:p>
          <a:p>
            <a:pPr algn="ctr">
              <a:lnSpc>
                <a:spcPts val="1960"/>
              </a:lnSpc>
            </a:pPr>
            <a:r>
              <a:rPr lang="en-US" b="true" sz="1400" spc="-28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chèques Lire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5574094" y="583909"/>
          <a:ext cx="12167679" cy="8814358"/>
        </p:xfrm>
        <a:graphic>
          <a:graphicData uri="http://schemas.openxmlformats.org/drawingml/2006/table">
            <a:tbl>
              <a:tblPr/>
              <a:tblGrid>
                <a:gridCol w="1738240"/>
                <a:gridCol w="1738240"/>
                <a:gridCol w="1738240"/>
                <a:gridCol w="1738240"/>
                <a:gridCol w="1738240"/>
                <a:gridCol w="1738240"/>
                <a:gridCol w="1738240"/>
              </a:tblGrid>
              <a:tr h="41135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Lundi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Mardi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Mercredi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Jeudi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Vendredi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Samedi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Dimanche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542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</a:tbl>
          </a:graphicData>
        </a:graphic>
      </p:graphicFrame>
      <p:sp>
        <p:nvSpPr>
          <p:cNvPr name="Freeform 3" id="3"/>
          <p:cNvSpPr/>
          <p:nvPr/>
        </p:nvSpPr>
        <p:spPr>
          <a:xfrm flipH="false" flipV="false" rot="0">
            <a:off x="-458360" y="7598433"/>
            <a:ext cx="3319734" cy="3319734"/>
          </a:xfrm>
          <a:custGeom>
            <a:avLst/>
            <a:gdLst/>
            <a:ahLst/>
            <a:cxnLst/>
            <a:rect r="r" b="b" t="t" l="l"/>
            <a:pathLst>
              <a:path h="3319734" w="3319734">
                <a:moveTo>
                  <a:pt x="0" y="0"/>
                </a:moveTo>
                <a:lnTo>
                  <a:pt x="3319734" y="0"/>
                </a:lnTo>
                <a:lnTo>
                  <a:pt x="3319734" y="3319734"/>
                </a:lnTo>
                <a:lnTo>
                  <a:pt x="0" y="33197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38630" y="715925"/>
            <a:ext cx="2198806" cy="8077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4"/>
              </a:lnSpc>
              <a:spcBef>
                <a:spcPct val="0"/>
              </a:spcBef>
            </a:pPr>
            <a:r>
              <a:rPr lang="en-US" b="true" sz="6094" spc="-243">
                <a:solidFill>
                  <a:srgbClr val="141414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MAI</a:t>
            </a:r>
          </a:p>
        </p:txBody>
      </p:sp>
      <p:sp>
        <p:nvSpPr>
          <p:cNvPr name="AutoShape 5" id="5"/>
          <p:cNvSpPr/>
          <p:nvPr/>
        </p:nvSpPr>
        <p:spPr>
          <a:xfrm>
            <a:off x="-458360" y="2249380"/>
            <a:ext cx="5247819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438630" y="1469942"/>
            <a:ext cx="3667355" cy="460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500"/>
              </a:lnSpc>
              <a:spcBef>
                <a:spcPct val="0"/>
              </a:spcBef>
            </a:pPr>
            <a:r>
              <a:rPr lang="en-US" b="true" sz="3500" spc="-140">
                <a:solidFill>
                  <a:srgbClr val="A84C2A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Calendrier du SCASC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5400000">
            <a:off x="3277435" y="1377242"/>
            <a:ext cx="1783078" cy="489536"/>
          </a:xfrm>
          <a:custGeom>
            <a:avLst/>
            <a:gdLst/>
            <a:ahLst/>
            <a:cxnLst/>
            <a:rect r="r" b="b" t="t" l="l"/>
            <a:pathLst>
              <a:path h="489536" w="1783078">
                <a:moveTo>
                  <a:pt x="0" y="0"/>
                </a:moveTo>
                <a:lnTo>
                  <a:pt x="1783078" y="0"/>
                </a:lnTo>
                <a:lnTo>
                  <a:pt x="1783078" y="489536"/>
                </a:lnTo>
                <a:lnTo>
                  <a:pt x="0" y="489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21986" y="2605190"/>
            <a:ext cx="1034156" cy="663740"/>
          </a:xfrm>
          <a:custGeom>
            <a:avLst/>
            <a:gdLst/>
            <a:ahLst/>
            <a:cxnLst/>
            <a:rect r="r" b="b" t="t" l="l"/>
            <a:pathLst>
              <a:path h="663740" w="1034156">
                <a:moveTo>
                  <a:pt x="0" y="0"/>
                </a:moveTo>
                <a:lnTo>
                  <a:pt x="1034156" y="0"/>
                </a:lnTo>
                <a:lnTo>
                  <a:pt x="1034156" y="663741"/>
                </a:lnTo>
                <a:lnTo>
                  <a:pt x="0" y="663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98454">
            <a:off x="318731" y="671971"/>
            <a:ext cx="340772" cy="340772"/>
          </a:xfrm>
          <a:custGeom>
            <a:avLst/>
            <a:gdLst/>
            <a:ahLst/>
            <a:cxnLst/>
            <a:rect r="r" b="b" t="t" l="l"/>
            <a:pathLst>
              <a:path h="340772" w="340772">
                <a:moveTo>
                  <a:pt x="0" y="0"/>
                </a:moveTo>
                <a:lnTo>
                  <a:pt x="340772" y="0"/>
                </a:lnTo>
                <a:lnTo>
                  <a:pt x="340772" y="340771"/>
                </a:lnTo>
                <a:lnTo>
                  <a:pt x="0" y="34077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2511240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4242462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5973683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0780019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7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586355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2511240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317576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4242462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048798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6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5973683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780019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586355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2511240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317576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4242462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048798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5973683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780019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586355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18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2511240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7317576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4242462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9048798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5973683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0780019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586355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2511240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7317576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4242462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30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9048798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27</a:t>
            </a:r>
          </a:p>
        </p:txBody>
      </p:sp>
      <p:sp>
        <p:nvSpPr>
          <p:cNvPr name="TextBox 40" id="40"/>
          <p:cNvSpPr txBox="true"/>
          <p:nvPr/>
        </p:nvSpPr>
        <p:spPr>
          <a:xfrm rot="5400000">
            <a:off x="3664273" y="1037104"/>
            <a:ext cx="1477472" cy="5940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92"/>
              </a:lnSpc>
            </a:pPr>
            <a:r>
              <a:rPr lang="en-US" b="true" sz="4638" spc="-185">
                <a:solidFill>
                  <a:srgbClr val="A84C2A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2026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2499236" y="3011756"/>
            <a:ext cx="174322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Victoire 1945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0775975" y="4420250"/>
            <a:ext cx="1763917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Ascension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5973683" y="5733938"/>
            <a:ext cx="176411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Pentecôte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6006578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31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586355" y="7074558"/>
            <a:ext cx="1764116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Lundi de </a:t>
            </a:r>
          </a:p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Pentecôte</a:t>
            </a:r>
          </a:p>
        </p:txBody>
      </p:sp>
      <p:grpSp>
        <p:nvGrpSpPr>
          <p:cNvPr name="Group 46" id="46"/>
          <p:cNvGrpSpPr/>
          <p:nvPr/>
        </p:nvGrpSpPr>
        <p:grpSpPr>
          <a:xfrm rot="0">
            <a:off x="-767483" y="2656965"/>
            <a:ext cx="5562767" cy="2803923"/>
            <a:chOff x="0" y="0"/>
            <a:chExt cx="7417023" cy="3738564"/>
          </a:xfrm>
        </p:grpSpPr>
        <p:sp>
          <p:nvSpPr>
            <p:cNvPr name="AutoShape 47" id="47"/>
            <p:cNvSpPr/>
            <p:nvPr/>
          </p:nvSpPr>
          <p:spPr>
            <a:xfrm>
              <a:off x="0" y="3702289"/>
              <a:ext cx="7026669" cy="0"/>
            </a:xfrm>
            <a:prstGeom prst="line">
              <a:avLst/>
            </a:prstGeom>
            <a:ln cap="flat" w="50800">
              <a:solidFill>
                <a:srgbClr val="141414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48" id="48"/>
            <p:cNvGrpSpPr/>
            <p:nvPr/>
          </p:nvGrpSpPr>
          <p:grpSpPr>
            <a:xfrm rot="0">
              <a:off x="1608152" y="893233"/>
              <a:ext cx="5808871" cy="2845330"/>
              <a:chOff x="0" y="0"/>
              <a:chExt cx="1464224" cy="717178"/>
            </a:xfrm>
          </p:grpSpPr>
          <p:sp>
            <p:nvSpPr>
              <p:cNvPr name="Freeform 49" id="49"/>
              <p:cNvSpPr/>
              <p:nvPr/>
            </p:nvSpPr>
            <p:spPr>
              <a:xfrm flipH="false" flipV="false" rot="0">
                <a:off x="0" y="0"/>
                <a:ext cx="1464224" cy="717178"/>
              </a:xfrm>
              <a:custGeom>
                <a:avLst/>
                <a:gdLst/>
                <a:ahLst/>
                <a:cxnLst/>
                <a:rect r="r" b="b" t="t" l="l"/>
                <a:pathLst>
                  <a:path h="717178" w="1464224">
                    <a:moveTo>
                      <a:pt x="1464224" y="10662"/>
                    </a:moveTo>
                    <a:lnTo>
                      <a:pt x="1464224" y="706516"/>
                    </a:lnTo>
                    <a:cubicBezTo>
                      <a:pt x="1464224" y="712405"/>
                      <a:pt x="1459450" y="717178"/>
                      <a:pt x="1453562" y="717178"/>
                    </a:cubicBezTo>
                    <a:lnTo>
                      <a:pt x="10662" y="717178"/>
                    </a:lnTo>
                    <a:cubicBezTo>
                      <a:pt x="7834" y="717178"/>
                      <a:pt x="5122" y="716055"/>
                      <a:pt x="3123" y="714055"/>
                    </a:cubicBezTo>
                    <a:cubicBezTo>
                      <a:pt x="1123" y="712056"/>
                      <a:pt x="0" y="709344"/>
                      <a:pt x="0" y="7065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50" id="50"/>
              <p:cNvSpPr txBox="true"/>
              <p:nvPr/>
            </p:nvSpPr>
            <p:spPr>
              <a:xfrm>
                <a:off x="0" y="-28575"/>
                <a:ext cx="1464224" cy="7457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TextBox 51" id="51"/>
            <p:cNvSpPr txBox="true"/>
            <p:nvPr/>
          </p:nvSpPr>
          <p:spPr>
            <a:xfrm rot="0">
              <a:off x="1608152" y="66675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Divers</a:t>
              </a:r>
            </a:p>
          </p:txBody>
        </p:sp>
        <p:sp>
          <p:nvSpPr>
            <p:cNvPr name="TextBox 52" id="52"/>
            <p:cNvSpPr txBox="true"/>
            <p:nvPr/>
          </p:nvSpPr>
          <p:spPr>
            <a:xfrm rot="0">
              <a:off x="2211329" y="1503776"/>
              <a:ext cx="4618507" cy="11519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Retrouvez toutes nos informations via l’ENT en </a:t>
              </a:r>
              <a:r>
                <a:rPr lang="en-US" b="true" sz="1699" spc="-33" u="sng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  <a:hlinkClick r:id="rId10" tooltip="https://ent.univ-tlse2.fr/accueil-personnel/personnels/action-sociale-et-culturelle/action-sociale-culturelle-30-actualites"/>
                </a:rPr>
                <a:t>cliquant ici</a:t>
              </a: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.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5574094" y="583909"/>
          <a:ext cx="12167679" cy="8814358"/>
        </p:xfrm>
        <a:graphic>
          <a:graphicData uri="http://schemas.openxmlformats.org/drawingml/2006/table">
            <a:tbl>
              <a:tblPr/>
              <a:tblGrid>
                <a:gridCol w="1738240"/>
                <a:gridCol w="1738240"/>
                <a:gridCol w="1738240"/>
                <a:gridCol w="1738240"/>
                <a:gridCol w="1738240"/>
                <a:gridCol w="1738240"/>
                <a:gridCol w="1738240"/>
              </a:tblGrid>
              <a:tr h="41135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Lundi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Mardi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Mercredi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Jeudi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Vendredi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Samedi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Dimanche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7DA8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51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  <a:tr h="143542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</a:tbl>
          </a:graphicData>
        </a:graphic>
      </p:graphicFrame>
      <p:sp>
        <p:nvSpPr>
          <p:cNvPr name="Freeform 3" id="3"/>
          <p:cNvSpPr/>
          <p:nvPr/>
        </p:nvSpPr>
        <p:spPr>
          <a:xfrm flipH="false" flipV="false" rot="0">
            <a:off x="-458360" y="7598433"/>
            <a:ext cx="3319734" cy="3319734"/>
          </a:xfrm>
          <a:custGeom>
            <a:avLst/>
            <a:gdLst/>
            <a:ahLst/>
            <a:cxnLst/>
            <a:rect r="r" b="b" t="t" l="l"/>
            <a:pathLst>
              <a:path h="3319734" w="3319734">
                <a:moveTo>
                  <a:pt x="0" y="0"/>
                </a:moveTo>
                <a:lnTo>
                  <a:pt x="3319734" y="0"/>
                </a:lnTo>
                <a:lnTo>
                  <a:pt x="3319734" y="3319734"/>
                </a:lnTo>
                <a:lnTo>
                  <a:pt x="0" y="33197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38630" y="715925"/>
            <a:ext cx="2266376" cy="8077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4"/>
              </a:lnSpc>
              <a:spcBef>
                <a:spcPct val="0"/>
              </a:spcBef>
            </a:pPr>
            <a:r>
              <a:rPr lang="en-US" b="true" sz="6094" spc="-243">
                <a:solidFill>
                  <a:srgbClr val="141414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JUIN</a:t>
            </a:r>
          </a:p>
        </p:txBody>
      </p:sp>
      <p:sp>
        <p:nvSpPr>
          <p:cNvPr name="AutoShape 5" id="5"/>
          <p:cNvSpPr/>
          <p:nvPr/>
        </p:nvSpPr>
        <p:spPr>
          <a:xfrm>
            <a:off x="-458360" y="2249380"/>
            <a:ext cx="5247819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438630" y="1469942"/>
            <a:ext cx="3667355" cy="460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500"/>
              </a:lnSpc>
              <a:spcBef>
                <a:spcPct val="0"/>
              </a:spcBef>
            </a:pPr>
            <a:r>
              <a:rPr lang="en-US" b="true" sz="3500" spc="-140">
                <a:solidFill>
                  <a:srgbClr val="A84C2A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Calendrier du SCASC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5400000">
            <a:off x="3277435" y="1377242"/>
            <a:ext cx="1783078" cy="489536"/>
          </a:xfrm>
          <a:custGeom>
            <a:avLst/>
            <a:gdLst/>
            <a:ahLst/>
            <a:cxnLst/>
            <a:rect r="r" b="b" t="t" l="l"/>
            <a:pathLst>
              <a:path h="489536" w="1783078">
                <a:moveTo>
                  <a:pt x="0" y="0"/>
                </a:moveTo>
                <a:lnTo>
                  <a:pt x="1783078" y="0"/>
                </a:lnTo>
                <a:lnTo>
                  <a:pt x="1783078" y="489536"/>
                </a:lnTo>
                <a:lnTo>
                  <a:pt x="0" y="489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21986" y="2605190"/>
            <a:ext cx="1034156" cy="663740"/>
          </a:xfrm>
          <a:custGeom>
            <a:avLst/>
            <a:gdLst/>
            <a:ahLst/>
            <a:cxnLst/>
            <a:rect r="r" b="b" t="t" l="l"/>
            <a:pathLst>
              <a:path h="663740" w="1034156">
                <a:moveTo>
                  <a:pt x="0" y="0"/>
                </a:moveTo>
                <a:lnTo>
                  <a:pt x="1034156" y="0"/>
                </a:lnTo>
                <a:lnTo>
                  <a:pt x="1034156" y="663741"/>
                </a:lnTo>
                <a:lnTo>
                  <a:pt x="0" y="663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79798">
            <a:off x="825443" y="588572"/>
            <a:ext cx="406515" cy="406515"/>
          </a:xfrm>
          <a:custGeom>
            <a:avLst/>
            <a:gdLst/>
            <a:ahLst/>
            <a:cxnLst/>
            <a:rect r="r" b="b" t="t" l="l"/>
            <a:pathLst>
              <a:path h="406515" w="406515">
                <a:moveTo>
                  <a:pt x="0" y="0"/>
                </a:moveTo>
                <a:lnTo>
                  <a:pt x="406514" y="0"/>
                </a:lnTo>
                <a:lnTo>
                  <a:pt x="406514" y="406515"/>
                </a:lnTo>
                <a:lnTo>
                  <a:pt x="0" y="4065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0780019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511240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4242462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6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5973683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7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780019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2511240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4242462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586355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317576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048798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5973683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780019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18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586355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2511240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317576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4242462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048798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5973683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780019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586355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2511240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7317576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4242462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9048798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5973683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586355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7317576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30</a:t>
            </a:r>
          </a:p>
        </p:txBody>
      </p:sp>
      <p:sp>
        <p:nvSpPr>
          <p:cNvPr name="TextBox 37" id="37"/>
          <p:cNvSpPr txBox="true"/>
          <p:nvPr/>
        </p:nvSpPr>
        <p:spPr>
          <a:xfrm rot="5400000">
            <a:off x="3664273" y="1037104"/>
            <a:ext cx="1477472" cy="5940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92"/>
              </a:lnSpc>
            </a:pPr>
            <a:r>
              <a:rPr lang="en-US" b="true" sz="4638" spc="-185">
                <a:solidFill>
                  <a:srgbClr val="A84C2A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2026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4242462" y="3451875"/>
            <a:ext cx="176411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FFFFFF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Event Promotion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586355" y="1221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317576" y="1221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9048798" y="1221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grpSp>
        <p:nvGrpSpPr>
          <p:cNvPr name="Group 42" id="42"/>
          <p:cNvGrpSpPr/>
          <p:nvPr/>
        </p:nvGrpSpPr>
        <p:grpSpPr>
          <a:xfrm rot="0">
            <a:off x="-767483" y="2656965"/>
            <a:ext cx="5562767" cy="2803923"/>
            <a:chOff x="0" y="0"/>
            <a:chExt cx="7417023" cy="3738564"/>
          </a:xfrm>
        </p:grpSpPr>
        <p:sp>
          <p:nvSpPr>
            <p:cNvPr name="AutoShape 43" id="43"/>
            <p:cNvSpPr/>
            <p:nvPr/>
          </p:nvSpPr>
          <p:spPr>
            <a:xfrm>
              <a:off x="0" y="3702289"/>
              <a:ext cx="7026669" cy="0"/>
            </a:xfrm>
            <a:prstGeom prst="line">
              <a:avLst/>
            </a:prstGeom>
            <a:ln cap="flat" w="50800">
              <a:solidFill>
                <a:srgbClr val="141414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44" id="44"/>
            <p:cNvGrpSpPr/>
            <p:nvPr/>
          </p:nvGrpSpPr>
          <p:grpSpPr>
            <a:xfrm rot="0">
              <a:off x="1608152" y="893233"/>
              <a:ext cx="5808871" cy="2845330"/>
              <a:chOff x="0" y="0"/>
              <a:chExt cx="1464224" cy="717178"/>
            </a:xfrm>
          </p:grpSpPr>
          <p:sp>
            <p:nvSpPr>
              <p:cNvPr name="Freeform 45" id="45"/>
              <p:cNvSpPr/>
              <p:nvPr/>
            </p:nvSpPr>
            <p:spPr>
              <a:xfrm flipH="false" flipV="false" rot="0">
                <a:off x="0" y="0"/>
                <a:ext cx="1464224" cy="717178"/>
              </a:xfrm>
              <a:custGeom>
                <a:avLst/>
                <a:gdLst/>
                <a:ahLst/>
                <a:cxnLst/>
                <a:rect r="r" b="b" t="t" l="l"/>
                <a:pathLst>
                  <a:path h="717178" w="1464224">
                    <a:moveTo>
                      <a:pt x="1464224" y="10662"/>
                    </a:moveTo>
                    <a:lnTo>
                      <a:pt x="1464224" y="706516"/>
                    </a:lnTo>
                    <a:cubicBezTo>
                      <a:pt x="1464224" y="712405"/>
                      <a:pt x="1459450" y="717178"/>
                      <a:pt x="1453562" y="717178"/>
                    </a:cubicBezTo>
                    <a:lnTo>
                      <a:pt x="10662" y="717178"/>
                    </a:lnTo>
                    <a:cubicBezTo>
                      <a:pt x="7834" y="717178"/>
                      <a:pt x="5122" y="716055"/>
                      <a:pt x="3123" y="714055"/>
                    </a:cubicBezTo>
                    <a:cubicBezTo>
                      <a:pt x="1123" y="712056"/>
                      <a:pt x="0" y="709344"/>
                      <a:pt x="0" y="7065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46" id="46"/>
              <p:cNvSpPr txBox="true"/>
              <p:nvPr/>
            </p:nvSpPr>
            <p:spPr>
              <a:xfrm>
                <a:off x="0" y="-28575"/>
                <a:ext cx="1464224" cy="7457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TextBox 47" id="47"/>
            <p:cNvSpPr txBox="true"/>
            <p:nvPr/>
          </p:nvSpPr>
          <p:spPr>
            <a:xfrm rot="0">
              <a:off x="1608152" y="66675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Divers</a:t>
              </a:r>
            </a:p>
          </p:txBody>
        </p:sp>
        <p:sp>
          <p:nvSpPr>
            <p:cNvPr name="TextBox 48" id="48"/>
            <p:cNvSpPr txBox="true"/>
            <p:nvPr/>
          </p:nvSpPr>
          <p:spPr>
            <a:xfrm rot="0">
              <a:off x="2211329" y="1503776"/>
              <a:ext cx="4618507" cy="11519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Retrouvez toutes nos informations via l’ENT en </a:t>
              </a:r>
              <a:r>
                <a:rPr lang="en-US" b="true" sz="1699" spc="-33" u="sng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  <a:hlinkClick r:id="rId10" tooltip="https://ent.univ-tlse2.fr/accueil-personnel/personnels/action-sociale-et-culturelle/action-sociale-culturelle-30-actualites"/>
                </a:rPr>
                <a:t>cliquant ici</a:t>
              </a:r>
              <a:r>
                <a:rPr lang="en-US" b="true" sz="1699" spc="-33" u="none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.</a:t>
              </a:r>
            </a:p>
          </p:txBody>
        </p:sp>
      </p:grpSp>
      <p:sp>
        <p:nvSpPr>
          <p:cNvPr name="TextBox 49" id="49"/>
          <p:cNvSpPr txBox="true"/>
          <p:nvPr/>
        </p:nvSpPr>
        <p:spPr>
          <a:xfrm rot="0">
            <a:off x="16229694" y="3933516"/>
            <a:ext cx="1285617" cy="10575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Fin des activités sportives et culturelles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58360" y="7598433"/>
            <a:ext cx="3319734" cy="3319734"/>
          </a:xfrm>
          <a:custGeom>
            <a:avLst/>
            <a:gdLst/>
            <a:ahLst/>
            <a:cxnLst/>
            <a:rect r="r" b="b" t="t" l="l"/>
            <a:pathLst>
              <a:path h="3319734" w="3319734">
                <a:moveTo>
                  <a:pt x="0" y="0"/>
                </a:moveTo>
                <a:lnTo>
                  <a:pt x="3319734" y="0"/>
                </a:lnTo>
                <a:lnTo>
                  <a:pt x="3319734" y="3319734"/>
                </a:lnTo>
                <a:lnTo>
                  <a:pt x="0" y="33197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690368" y="456081"/>
            <a:ext cx="581940" cy="906705"/>
            <a:chOff x="0" y="0"/>
            <a:chExt cx="775920" cy="1208941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775920" cy="1208941"/>
            </a:xfrm>
            <a:custGeom>
              <a:avLst/>
              <a:gdLst/>
              <a:ahLst/>
              <a:cxnLst/>
              <a:rect r="r" b="b" t="t" l="l"/>
              <a:pathLst>
                <a:path h="1208941" w="775920">
                  <a:moveTo>
                    <a:pt x="0" y="0"/>
                  </a:moveTo>
                  <a:lnTo>
                    <a:pt x="775920" y="0"/>
                  </a:lnTo>
                  <a:lnTo>
                    <a:pt x="775920" y="1208941"/>
                  </a:lnTo>
                  <a:lnTo>
                    <a:pt x="0" y="12089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5" id="5"/>
            <p:cNvGrpSpPr/>
            <p:nvPr/>
          </p:nvGrpSpPr>
          <p:grpSpPr>
            <a:xfrm rot="0">
              <a:off x="176560" y="180768"/>
              <a:ext cx="466899" cy="466899"/>
              <a:chOff x="0" y="0"/>
              <a:chExt cx="812800" cy="812800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BEF"/>
              </a:solidFill>
            </p:spPr>
          </p:sp>
          <p:sp>
            <p:nvSpPr>
              <p:cNvPr name="TextBox 7" id="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799"/>
                  </a:lnSpc>
                </a:pPr>
              </a:p>
            </p:txBody>
          </p:sp>
        </p:grpSp>
      </p:grpSp>
      <p:sp>
        <p:nvSpPr>
          <p:cNvPr name="TextBox 8" id="8"/>
          <p:cNvSpPr txBox="true"/>
          <p:nvPr/>
        </p:nvSpPr>
        <p:spPr>
          <a:xfrm rot="0">
            <a:off x="438630" y="715925"/>
            <a:ext cx="2421480" cy="8077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4"/>
              </a:lnSpc>
              <a:spcBef>
                <a:spcPct val="0"/>
              </a:spcBef>
            </a:pPr>
            <a:r>
              <a:rPr lang="en-US" b="true" sz="6094" spc="-243">
                <a:solidFill>
                  <a:srgbClr val="141414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JUILLET </a:t>
            </a:r>
          </a:p>
        </p:txBody>
      </p:sp>
      <p:sp>
        <p:nvSpPr>
          <p:cNvPr name="AutoShape 9" id="9"/>
          <p:cNvSpPr/>
          <p:nvPr/>
        </p:nvSpPr>
        <p:spPr>
          <a:xfrm>
            <a:off x="-458360" y="2249380"/>
            <a:ext cx="5247819" cy="0"/>
          </a:xfrm>
          <a:prstGeom prst="line">
            <a:avLst/>
          </a:prstGeom>
          <a:ln cap="flat" w="38100">
            <a:solidFill>
              <a:srgbClr val="14141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0" id="10"/>
          <p:cNvSpPr txBox="true"/>
          <p:nvPr/>
        </p:nvSpPr>
        <p:spPr>
          <a:xfrm rot="0">
            <a:off x="438630" y="1469942"/>
            <a:ext cx="3667355" cy="460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500"/>
              </a:lnSpc>
              <a:spcBef>
                <a:spcPct val="0"/>
              </a:spcBef>
            </a:pPr>
            <a:r>
              <a:rPr lang="en-US" b="true" sz="3500" spc="-140">
                <a:solidFill>
                  <a:srgbClr val="A84C2A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Calendrier du SCASC 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5400000">
            <a:off x="3277435" y="1377242"/>
            <a:ext cx="1783078" cy="489536"/>
          </a:xfrm>
          <a:custGeom>
            <a:avLst/>
            <a:gdLst/>
            <a:ahLst/>
            <a:cxnLst/>
            <a:rect r="r" b="b" t="t" l="l"/>
            <a:pathLst>
              <a:path h="489536" w="1783078">
                <a:moveTo>
                  <a:pt x="0" y="0"/>
                </a:moveTo>
                <a:lnTo>
                  <a:pt x="1783078" y="0"/>
                </a:lnTo>
                <a:lnTo>
                  <a:pt x="1783078" y="489536"/>
                </a:lnTo>
                <a:lnTo>
                  <a:pt x="0" y="48953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221986" y="2605190"/>
            <a:ext cx="1034156" cy="663740"/>
          </a:xfrm>
          <a:custGeom>
            <a:avLst/>
            <a:gdLst/>
            <a:ahLst/>
            <a:cxnLst/>
            <a:rect r="r" b="b" t="t" l="l"/>
            <a:pathLst>
              <a:path h="663740" w="1034156">
                <a:moveTo>
                  <a:pt x="0" y="0"/>
                </a:moveTo>
                <a:lnTo>
                  <a:pt x="1034156" y="0"/>
                </a:lnTo>
                <a:lnTo>
                  <a:pt x="1034156" y="663741"/>
                </a:lnTo>
                <a:lnTo>
                  <a:pt x="0" y="6637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5574094" y="583909"/>
          <a:ext cx="12167679" cy="8998641"/>
        </p:xfrm>
        <a:graphic>
          <a:graphicData uri="http://schemas.openxmlformats.org/drawingml/2006/table">
            <a:tbl>
              <a:tblPr/>
              <a:tblGrid>
                <a:gridCol w="1738240"/>
                <a:gridCol w="1738240"/>
                <a:gridCol w="1738240"/>
                <a:gridCol w="1738240"/>
                <a:gridCol w="1738240"/>
                <a:gridCol w="1738240"/>
                <a:gridCol w="1738240"/>
              </a:tblGrid>
              <a:tr h="59638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Monday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Tuesday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Wednesday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Thursday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Friday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Saturday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b="true" sz="1800" spc="-36">
                          <a:solidFill>
                            <a:srgbClr val="141414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Sunday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D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F5A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</a:tr>
              <a:tr h="13933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  <a:tr h="143529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1414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EF"/>
                    </a:solidFill>
                  </a:tcPr>
                </a:tc>
              </a:tr>
            </a:tbl>
          </a:graphicData>
        </a:graphic>
      </p:graphicFrame>
      <p:sp>
        <p:nvSpPr>
          <p:cNvPr name="TextBox 14" id="14"/>
          <p:cNvSpPr txBox="true"/>
          <p:nvPr/>
        </p:nvSpPr>
        <p:spPr>
          <a:xfrm rot="5400000">
            <a:off x="3664273" y="1037104"/>
            <a:ext cx="1477472" cy="5940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92"/>
              </a:lnSpc>
            </a:pPr>
            <a:r>
              <a:rPr lang="en-US" b="true" sz="4638" spc="-185">
                <a:solidFill>
                  <a:srgbClr val="A84C2A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2026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780019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511240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4242462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5973683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780019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9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5586355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6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511240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317576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7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4242462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9048798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5973683" y="261886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780019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5586355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13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511240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7317576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14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242462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18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9048798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15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973683" y="402337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19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0780019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23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586355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2511240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24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7317576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21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4242462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25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9048798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22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5973683" y="5422788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0780019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30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586355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27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7317576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28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9048798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29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9144000" y="1214355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2511240" y="6812006"/>
            <a:ext cx="51202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b="true" sz="1999">
                <a:solidFill>
                  <a:srgbClr val="14141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31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7284681" y="4578479"/>
            <a:ext cx="1764116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Fête Nationale</a:t>
            </a:r>
          </a:p>
        </p:txBody>
      </p:sp>
      <p:grpSp>
        <p:nvGrpSpPr>
          <p:cNvPr name="Group 47" id="47"/>
          <p:cNvGrpSpPr/>
          <p:nvPr/>
        </p:nvGrpSpPr>
        <p:grpSpPr>
          <a:xfrm rot="0">
            <a:off x="-767483" y="2656965"/>
            <a:ext cx="5562767" cy="2803923"/>
            <a:chOff x="0" y="0"/>
            <a:chExt cx="7417023" cy="3738564"/>
          </a:xfrm>
        </p:grpSpPr>
        <p:sp>
          <p:nvSpPr>
            <p:cNvPr name="AutoShape 48" id="48"/>
            <p:cNvSpPr/>
            <p:nvPr/>
          </p:nvSpPr>
          <p:spPr>
            <a:xfrm>
              <a:off x="0" y="3702289"/>
              <a:ext cx="7026669" cy="0"/>
            </a:xfrm>
            <a:prstGeom prst="line">
              <a:avLst/>
            </a:prstGeom>
            <a:ln cap="flat" w="50800">
              <a:solidFill>
                <a:srgbClr val="141414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49" id="49"/>
            <p:cNvGrpSpPr/>
            <p:nvPr/>
          </p:nvGrpSpPr>
          <p:grpSpPr>
            <a:xfrm rot="0">
              <a:off x="1608152" y="893233"/>
              <a:ext cx="5808871" cy="2845330"/>
              <a:chOff x="0" y="0"/>
              <a:chExt cx="1464224" cy="717178"/>
            </a:xfrm>
          </p:grpSpPr>
          <p:sp>
            <p:nvSpPr>
              <p:cNvPr name="Freeform 50" id="50"/>
              <p:cNvSpPr/>
              <p:nvPr/>
            </p:nvSpPr>
            <p:spPr>
              <a:xfrm flipH="false" flipV="false" rot="0">
                <a:off x="0" y="0"/>
                <a:ext cx="1464224" cy="717178"/>
              </a:xfrm>
              <a:custGeom>
                <a:avLst/>
                <a:gdLst/>
                <a:ahLst/>
                <a:cxnLst/>
                <a:rect r="r" b="b" t="t" l="l"/>
                <a:pathLst>
                  <a:path h="717178" w="1464224">
                    <a:moveTo>
                      <a:pt x="1464224" y="10662"/>
                    </a:moveTo>
                    <a:lnTo>
                      <a:pt x="1464224" y="706516"/>
                    </a:lnTo>
                    <a:cubicBezTo>
                      <a:pt x="1464224" y="712405"/>
                      <a:pt x="1459450" y="717178"/>
                      <a:pt x="1453562" y="717178"/>
                    </a:cubicBezTo>
                    <a:lnTo>
                      <a:pt x="10662" y="717178"/>
                    </a:lnTo>
                    <a:cubicBezTo>
                      <a:pt x="7834" y="717178"/>
                      <a:pt x="5122" y="716055"/>
                      <a:pt x="3123" y="714055"/>
                    </a:cubicBezTo>
                    <a:cubicBezTo>
                      <a:pt x="1123" y="712056"/>
                      <a:pt x="0" y="709344"/>
                      <a:pt x="0" y="706516"/>
                    </a:cubicBezTo>
                    <a:lnTo>
                      <a:pt x="0" y="10662"/>
                    </a:lnTo>
                    <a:cubicBezTo>
                      <a:pt x="0" y="7834"/>
                      <a:pt x="1123" y="5122"/>
                      <a:pt x="3123" y="3123"/>
                    </a:cubicBezTo>
                    <a:cubicBezTo>
                      <a:pt x="5122" y="1123"/>
                      <a:pt x="7834" y="0"/>
                      <a:pt x="10662" y="0"/>
                    </a:cubicBezTo>
                    <a:lnTo>
                      <a:pt x="1453562" y="0"/>
                    </a:lnTo>
                    <a:cubicBezTo>
                      <a:pt x="1456390" y="0"/>
                      <a:pt x="1459102" y="1123"/>
                      <a:pt x="1461101" y="3123"/>
                    </a:cubicBezTo>
                    <a:cubicBezTo>
                      <a:pt x="1463101" y="5122"/>
                      <a:pt x="1464224" y="7834"/>
                      <a:pt x="1464224" y="1066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41414"/>
                </a:solidFill>
                <a:prstDash val="solid"/>
                <a:miter/>
              </a:ln>
            </p:spPr>
          </p:sp>
          <p:sp>
            <p:nvSpPr>
              <p:cNvPr name="TextBox 51" id="51"/>
              <p:cNvSpPr txBox="true"/>
              <p:nvPr/>
            </p:nvSpPr>
            <p:spPr>
              <a:xfrm>
                <a:off x="0" y="-28575"/>
                <a:ext cx="1464224" cy="745753"/>
              </a:xfrm>
              <a:prstGeom prst="rect">
                <a:avLst/>
              </a:prstGeom>
            </p:spPr>
            <p:txBody>
              <a:bodyPr anchor="ctr" rtlCol="false" tIns="38250" lIns="38250" bIns="38250" rIns="38250"/>
              <a:lstStyle/>
              <a:p>
                <a:pPr algn="ctr">
                  <a:lnSpc>
                    <a:spcPts val="2380"/>
                  </a:lnSpc>
                </a:pPr>
              </a:p>
            </p:txBody>
          </p:sp>
        </p:grpSp>
        <p:sp>
          <p:nvSpPr>
            <p:cNvPr name="TextBox 52" id="52"/>
            <p:cNvSpPr txBox="true"/>
            <p:nvPr/>
          </p:nvSpPr>
          <p:spPr>
            <a:xfrm rot="0">
              <a:off x="1608152" y="66675"/>
              <a:ext cx="4889806" cy="6360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00"/>
                </a:lnSpc>
                <a:spcBef>
                  <a:spcPct val="0"/>
                </a:spcBef>
              </a:pPr>
              <a:r>
                <a:rPr lang="en-US" b="true" sz="3500" spc="-140">
                  <a:solidFill>
                    <a:srgbClr val="141414"/>
                  </a:solidFill>
                  <a:latin typeface="Barlow SemiCondensed Semi-Bold"/>
                  <a:ea typeface="Barlow SemiCondensed Semi-Bold"/>
                  <a:cs typeface="Barlow SemiCondensed Semi-Bold"/>
                  <a:sym typeface="Barlow SemiCondensed Semi-Bold"/>
                </a:rPr>
                <a:t>Divers</a:t>
              </a:r>
            </a:p>
          </p:txBody>
        </p:sp>
        <p:sp>
          <p:nvSpPr>
            <p:cNvPr name="TextBox 53" id="53"/>
            <p:cNvSpPr txBox="true"/>
            <p:nvPr/>
          </p:nvSpPr>
          <p:spPr>
            <a:xfrm rot="0">
              <a:off x="2211329" y="1503776"/>
              <a:ext cx="4618507" cy="11519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b="true" sz="1699" spc="-33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Retrouvez toutes nos informations via l’ENT en </a:t>
              </a:r>
              <a:r>
                <a:rPr lang="en-US" b="true" sz="1699" spc="-33" u="sng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  <a:hlinkClick r:id="rId10" tooltip="https://ent.univ-tlse2.fr/accueil-personnel/personnels/action-sociale-et-culturelle/action-sociale-culturelle-30-actualites"/>
                </a:rPr>
                <a:t>cliquant ici</a:t>
              </a:r>
              <a:r>
                <a:rPr lang="en-US" b="true" sz="1699" spc="-33" u="none">
                  <a:solidFill>
                    <a:srgbClr val="141414"/>
                  </a:solidFill>
                  <a:latin typeface="Open Sans Semi-Bold"/>
                  <a:ea typeface="Open Sans Semi-Bold"/>
                  <a:cs typeface="Open Sans Semi-Bold"/>
                  <a:sym typeface="Open Sans Semi-Bold"/>
                </a:rPr>
                <a:t>.</a:t>
              </a:r>
            </a:p>
          </p:txBody>
        </p:sp>
      </p:grpSp>
      <p:sp>
        <p:nvSpPr>
          <p:cNvPr name="TextBox 54" id="54"/>
          <p:cNvSpPr txBox="true"/>
          <p:nvPr/>
        </p:nvSpPr>
        <p:spPr>
          <a:xfrm rot="0">
            <a:off x="14242462" y="4445055"/>
            <a:ext cx="1721642" cy="5240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b="true" sz="1500" spc="-30">
                <a:solidFill>
                  <a:srgbClr val="141414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Début des vacances d’Été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DAHBlnbpBiA</dc:identifier>
  <dcterms:modified xsi:type="dcterms:W3CDTF">2011-08-01T06:04:30Z</dcterms:modified>
  <cp:revision>1</cp:revision>
  <dc:title>Calendrier SCASC Janv à Juillet 2026</dc:title>
</cp:coreProperties>
</file>